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1"/>
  </p:notesMasterIdLst>
  <p:sldIdLst>
    <p:sldId id="369" r:id="rId2"/>
    <p:sldId id="442" r:id="rId3"/>
    <p:sldId id="365" r:id="rId4"/>
    <p:sldId id="373" r:id="rId5"/>
    <p:sldId id="366" r:id="rId6"/>
    <p:sldId id="457" r:id="rId7"/>
    <p:sldId id="376" r:id="rId8"/>
    <p:sldId id="378" r:id="rId9"/>
    <p:sldId id="377" r:id="rId10"/>
    <p:sldId id="379" r:id="rId11"/>
    <p:sldId id="380" r:id="rId12"/>
    <p:sldId id="381" r:id="rId13"/>
    <p:sldId id="459" r:id="rId14"/>
    <p:sldId id="385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60" r:id="rId32"/>
    <p:sldId id="382" r:id="rId33"/>
    <p:sldId id="388" r:id="rId34"/>
    <p:sldId id="387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29" r:id="rId62"/>
    <p:sldId id="441" r:id="rId63"/>
    <p:sldId id="458" r:id="rId64"/>
    <p:sldId id="446" r:id="rId65"/>
    <p:sldId id="456" r:id="rId66"/>
    <p:sldId id="375" r:id="rId67"/>
    <p:sldId id="448" r:id="rId68"/>
    <p:sldId id="450" r:id="rId69"/>
    <p:sldId id="449" r:id="rId70"/>
    <p:sldId id="452" r:id="rId71"/>
    <p:sldId id="454" r:id="rId72"/>
    <p:sldId id="451" r:id="rId73"/>
    <p:sldId id="453" r:id="rId74"/>
    <p:sldId id="455" r:id="rId75"/>
    <p:sldId id="447" r:id="rId76"/>
    <p:sldId id="431" r:id="rId77"/>
    <p:sldId id="432" r:id="rId78"/>
    <p:sldId id="433" r:id="rId79"/>
    <p:sldId id="435" r:id="rId80"/>
    <p:sldId id="436" r:id="rId81"/>
    <p:sldId id="437" r:id="rId82"/>
    <p:sldId id="438" r:id="rId83"/>
    <p:sldId id="439" r:id="rId84"/>
    <p:sldId id="434" r:id="rId85"/>
    <p:sldId id="386" r:id="rId86"/>
    <p:sldId id="383" r:id="rId87"/>
    <p:sldId id="374" r:id="rId88"/>
    <p:sldId id="368" r:id="rId89"/>
    <p:sldId id="372" r:id="rId90"/>
    <p:sldId id="370" r:id="rId91"/>
    <p:sldId id="371" r:id="rId92"/>
    <p:sldId id="285" r:id="rId93"/>
    <p:sldId id="364" r:id="rId94"/>
    <p:sldId id="367" r:id="rId95"/>
    <p:sldId id="363" r:id="rId96"/>
    <p:sldId id="289" r:id="rId97"/>
    <p:sldId id="291" r:id="rId98"/>
    <p:sldId id="292" r:id="rId99"/>
    <p:sldId id="259" r:id="rId100"/>
    <p:sldId id="295" r:id="rId101"/>
    <p:sldId id="430" r:id="rId102"/>
    <p:sldId id="415" r:id="rId103"/>
    <p:sldId id="416" r:id="rId104"/>
    <p:sldId id="417" r:id="rId105"/>
    <p:sldId id="418" r:id="rId106"/>
    <p:sldId id="419" r:id="rId107"/>
    <p:sldId id="420" r:id="rId108"/>
    <p:sldId id="421" r:id="rId109"/>
    <p:sldId id="422" r:id="rId110"/>
    <p:sldId id="423" r:id="rId111"/>
    <p:sldId id="424" r:id="rId112"/>
    <p:sldId id="425" r:id="rId113"/>
    <p:sldId id="426" r:id="rId114"/>
    <p:sldId id="427" r:id="rId115"/>
    <p:sldId id="428" r:id="rId116"/>
    <p:sldId id="440" r:id="rId117"/>
    <p:sldId id="443" r:id="rId118"/>
    <p:sldId id="444" r:id="rId119"/>
    <p:sldId id="445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26C0E"/>
    <a:srgbClr val="1C9F15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2" autoAdjust="0"/>
    <p:restoredTop sz="94490" autoAdjust="0"/>
  </p:normalViewPr>
  <p:slideViewPr>
    <p:cSldViewPr snapToGrid="0">
      <p:cViewPr varScale="1">
        <p:scale>
          <a:sx n="83" d="100"/>
          <a:sy n="83" d="100"/>
        </p:scale>
        <p:origin x="70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B9194-BDE3-40E3-983E-94CE6FA773AF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D4AC4-540A-4436-887D-BF6A8FCF1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1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3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4458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83153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26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2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40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3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2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727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435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686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89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실습전에</a:t>
            </a:r>
            <a:r>
              <a:rPr lang="ko-KR" altLang="en-US" dirty="0" smtClean="0"/>
              <a:t> 각자의 </a:t>
            </a:r>
            <a:r>
              <a:rPr lang="ko-KR" altLang="en-US" dirty="0" err="1" smtClean="0"/>
              <a:t>원격저장소</a:t>
            </a:r>
            <a:r>
              <a:rPr lang="ko-KR" altLang="en-US" dirty="0" smtClean="0"/>
              <a:t> 만들기 알려주기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저장소 이름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본인 </a:t>
            </a:r>
            <a:r>
              <a:rPr lang="ko-KR" altLang="en-US" baseline="0" dirty="0" err="1" smtClean="0"/>
              <a:t>니네임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71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489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30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96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14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65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68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05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86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362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15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13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421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77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363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91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9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997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862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816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62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38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363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08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03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024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38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586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99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8623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008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242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6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959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435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550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474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430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990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957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443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79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13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95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139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937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800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913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2730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9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234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469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5706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4391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53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045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94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320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6136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0968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415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268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281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00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348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51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230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300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885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7631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7889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204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1367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378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8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2896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04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107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145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893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2613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49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249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909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942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8364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1126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67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6">
            <a:extLst>
              <a:ext uri="{FF2B5EF4-FFF2-40B4-BE49-F238E27FC236}">
                <a16:creationId xmlns:a16="http://schemas.microsoft.com/office/drawing/2014/main" id="{46B40305-F930-4716-8AEF-9E1EDD3CB016}"/>
              </a:ext>
            </a:extLst>
          </p:cNvPr>
          <p:cNvSpPr/>
          <p:nvPr userDrawn="1"/>
        </p:nvSpPr>
        <p:spPr>
          <a:xfrm>
            <a:off x="0" y="6285381"/>
            <a:ext cx="9144000" cy="572619"/>
          </a:xfrm>
          <a:prstGeom prst="rect">
            <a:avLst/>
          </a:prstGeom>
          <a:solidFill>
            <a:srgbClr val="33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25E991A-8BCD-4454-B732-B2DF94F9CF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9116"/>
            <a:ext cx="9144000" cy="802432"/>
          </a:xfrm>
          <a:prstGeom prst="rect">
            <a:avLst/>
          </a:prstGeom>
          <a:solidFill>
            <a:srgbClr val="33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18770B6-A4BC-41B2-94B3-CE63CED2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56925BE-3080-4E56-BB88-FF771A71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2"/>
            <a:ext cx="8641655" cy="5256584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defRPr sz="14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defRPr sz="1200"/>
            </a:lvl4pPr>
            <a:lvl5pPr marL="990600" indent="-180975">
              <a:lnSpc>
                <a:spcPct val="150000"/>
              </a:lnSpc>
              <a:buClr>
                <a:schemeClr val="tx1">
                  <a:lumMod val="65000"/>
                  <a:lumOff val="35000"/>
                </a:schemeClr>
              </a:buClr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3122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2A5D-AC2D-4154-80BD-D3C3745E4EB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7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DB73-78DB-4CCB-9DA0-3F958FE7D576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1415-E3C1-47A1-AF1D-3E002F273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9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2A5D-AC2D-4154-80BD-D3C3745E4EB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8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  <p:sldLayoutId id="214748367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2403917/moving-only-specific-files-to-new-branch#comment71955446_42404070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ichaisw/fork_sample.gi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7/create-pull-request-github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7/create-pull-request-github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7/create-pull-request-github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7/create-pull-request-github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7/create-pull-request-github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7/create-pull-request-github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7/create-pull-request-github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7/create-pull-request-github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7/create-pull-request-githu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tocat/Spoon-Knife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hyperlink" Target="https://dev.to/maybebored/part-1-setting-up-git-5819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gmlwjd9405.github.io/2017/10/27/how-to-collaborate-on-GitHub-1.html" TargetMode="External"/><Relationship Id="rId3" Type="http://schemas.openxmlformats.org/officeDocument/2006/relationships/hyperlink" Target="https://dev-youngjun.tistory.com/47" TargetMode="External"/><Relationship Id="rId7" Type="http://schemas.openxmlformats.org/officeDocument/2006/relationships/hyperlink" Target="https://lhy.kr/git-workflow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ictorydntmd.tistory.com/91" TargetMode="External"/><Relationship Id="rId5" Type="http://schemas.openxmlformats.org/officeDocument/2006/relationships/hyperlink" Target="https://velog.io/@cos/Github%EC%97%90%EC%84%9C-%ED%98%91%EC%97%85%ED%95%98%EB%8A%94-%EB%B0%A9%EB%B2%95" TargetMode="External"/><Relationship Id="rId4" Type="http://schemas.openxmlformats.org/officeDocument/2006/relationships/hyperlink" Target="https://velog.io/@jinuku/Git-%ED%98%91%EC%97%85-%EA%B0%80%EC%9D%B4%EB%93%9C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A5A37-3651-4127-90FF-CBD643E7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09"/>
            <a:ext cx="9144000" cy="5100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26DD4C-3CF9-4924-A6D6-6061B468F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53" y="5146602"/>
            <a:ext cx="4776398" cy="4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2474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>
                <a:latin typeface="+mn-ea"/>
              </a:rPr>
              <a:t>Clone </a:t>
            </a:r>
            <a:r>
              <a:rPr lang="ko-KR" altLang="en-US" dirty="0">
                <a:latin typeface="+mn-ea"/>
              </a:rPr>
              <a:t>명령어 수행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clone </a:t>
            </a:r>
            <a:r>
              <a:rPr lang="en-US" altLang="ko-KR" dirty="0" smtClean="0">
                <a:latin typeface="+mn-ea"/>
              </a:rPr>
              <a:t>https</a:t>
            </a:r>
            <a:r>
              <a:rPr lang="en-US" altLang="ko-KR" dirty="0">
                <a:latin typeface="+mn-ea"/>
              </a:rPr>
              <a:t>://</a:t>
            </a:r>
            <a:r>
              <a:rPr lang="en-US" altLang="ko-KR" dirty="0" smtClean="0">
                <a:latin typeface="+mn-ea"/>
              </a:rPr>
              <a:t>github.com/MaStoTest/fork_sample.git</a:t>
            </a:r>
            <a:r>
              <a:rPr lang="en-US" altLang="ko-KR" dirty="0" smtClean="0">
                <a:latin typeface="+mn-ea"/>
              </a:rPr>
              <a:t>  ‘</a:t>
            </a:r>
            <a:r>
              <a:rPr lang="ko-KR" altLang="en-US" dirty="0" smtClean="0">
                <a:latin typeface="+mn-ea"/>
              </a:rPr>
              <a:t>원하는 </a:t>
            </a:r>
            <a:r>
              <a:rPr lang="ko-KR" altLang="en-US" dirty="0" err="1" smtClean="0">
                <a:latin typeface="+mn-ea"/>
              </a:rPr>
              <a:t>저장소명</a:t>
            </a:r>
            <a:r>
              <a:rPr lang="en-US" altLang="ko-KR" dirty="0" smtClean="0">
                <a:latin typeface="+mn-ea"/>
              </a:rPr>
              <a:t>’</a:t>
            </a:r>
            <a:endParaRPr lang="en-US" altLang="ko-KR" dirty="0" smtClean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            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dirty="0" err="1" smtClean="0">
                <a:latin typeface="+mn-ea"/>
              </a:rPr>
              <a:t>github</a:t>
            </a:r>
            <a:r>
              <a:rPr lang="ko-KR" altLang="en-US" dirty="0" smtClean="0">
                <a:latin typeface="+mn-ea"/>
              </a:rPr>
              <a:t>에서 복사한 저장소 주소</a:t>
            </a:r>
            <a:r>
              <a:rPr lang="en-US" altLang="ko-KR" sz="1050" dirty="0" smtClean="0">
                <a:latin typeface="+mn-ea"/>
              </a:rPr>
              <a:t>)    ‘</a:t>
            </a:r>
            <a:r>
              <a:rPr lang="ko-KR" altLang="en-US" sz="1050" dirty="0" smtClean="0">
                <a:latin typeface="+mn-ea"/>
              </a:rPr>
              <a:t>원하는 </a:t>
            </a:r>
            <a:r>
              <a:rPr lang="ko-KR" altLang="en-US" sz="1050" dirty="0" err="1" smtClean="0">
                <a:latin typeface="+mn-ea"/>
              </a:rPr>
              <a:t>저장소명</a:t>
            </a:r>
            <a:r>
              <a:rPr lang="en-US" altLang="ko-KR" sz="1050" dirty="0" smtClean="0">
                <a:latin typeface="+mn-ea"/>
              </a:rPr>
              <a:t>’</a:t>
            </a:r>
            <a:r>
              <a:rPr lang="ko-KR" altLang="en-US" sz="1050" dirty="0" smtClean="0">
                <a:latin typeface="+mn-ea"/>
              </a:rPr>
              <a:t>이 없으면 같은 이름으로 저장소가 생성됨</a:t>
            </a:r>
            <a:endParaRPr lang="en-US" altLang="ko-KR" sz="1050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workplace</a:t>
            </a:r>
            <a:r>
              <a:rPr lang="ko-KR" altLang="en-US" dirty="0">
                <a:latin typeface="+mn-ea"/>
              </a:rPr>
              <a:t>로 이동하여 생성된 폴더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원격저장소 이름과 동일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81D60-E543-4EED-9727-AE43F434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807" y="3595101"/>
            <a:ext cx="6143626" cy="21490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9AB56A-BB1C-4E27-81D0-5712ADCA82DE}"/>
              </a:ext>
            </a:extLst>
          </p:cNvPr>
          <p:cNvSpPr/>
          <p:nvPr/>
        </p:nvSpPr>
        <p:spPr>
          <a:xfrm>
            <a:off x="3055843" y="5061674"/>
            <a:ext cx="945222" cy="33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54F4-B9C3-4F20-B67F-C557D3394B30}"/>
              </a:ext>
            </a:extLst>
          </p:cNvPr>
          <p:cNvSpPr/>
          <p:nvPr/>
        </p:nvSpPr>
        <p:spPr>
          <a:xfrm>
            <a:off x="3035295" y="4609327"/>
            <a:ext cx="945222" cy="236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144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Mouse Cursor Click PNG Transparent Images | PNG All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416029"/>
            <a:ext cx="1153994" cy="791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1282890" y="2060812"/>
            <a:ext cx="3174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is:issue</a:t>
            </a:r>
            <a:r>
              <a:rPr lang="en-US" altLang="ko-KR" dirty="0"/>
              <a:t> </a:t>
            </a:r>
            <a:r>
              <a:rPr lang="en-US" altLang="ko-KR" dirty="0" err="1"/>
              <a:t>commenter:username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4561" y="2553754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is:issue</a:t>
            </a:r>
            <a:r>
              <a:rPr lang="en-US" altLang="ko-KR" dirty="0"/>
              <a:t> commenter:@me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21111" y="1445009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42729"/>
                </a:solidFill>
                <a:latin typeface="Arial" panose="020B0604020202020204" pitchFamily="34" charset="0"/>
              </a:rPr>
              <a:t> only list the issues I have opened, and not 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48518" y="3092863"/>
            <a:ext cx="6366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is:open</a:t>
            </a:r>
            <a:r>
              <a:rPr lang="ko-KR" altLang="en-US" dirty="0"/>
              <a:t> </a:t>
            </a:r>
            <a:r>
              <a:rPr lang="ko-KR" altLang="en-US" dirty="0" err="1"/>
              <a:t>is:issue</a:t>
            </a:r>
            <a:r>
              <a:rPr lang="ko-KR" altLang="en-US" dirty="0"/>
              <a:t> </a:t>
            </a:r>
            <a:r>
              <a:rPr lang="ko-KR" altLang="en-US" dirty="0" err="1"/>
              <a:t>author:fasthill-sibling</a:t>
            </a:r>
            <a:r>
              <a:rPr lang="ko-KR" altLang="en-US" dirty="0"/>
              <a:t> </a:t>
            </a:r>
            <a:r>
              <a:rPr lang="ko-KR" altLang="en-US" dirty="0" err="1"/>
              <a:t>archived:false</a:t>
            </a:r>
            <a:r>
              <a:rPr lang="ko-KR" altLang="en-US" dirty="0"/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8518" y="3940248"/>
            <a:ext cx="6503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is:open is:pr author:fasthill-sibling archived:false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29506" y="4526897"/>
            <a:ext cx="642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is:pr</a:t>
            </a:r>
            <a:r>
              <a:rPr lang="ko-KR" altLang="en-US" dirty="0"/>
              <a:t> </a:t>
            </a:r>
            <a:r>
              <a:rPr lang="ko-KR" altLang="en-US" dirty="0" err="1"/>
              <a:t>author:fasthill-sibling</a:t>
            </a:r>
            <a:r>
              <a:rPr lang="ko-KR" altLang="en-US" dirty="0"/>
              <a:t> </a:t>
            </a:r>
            <a:r>
              <a:rPr lang="ko-KR" altLang="en-US" dirty="0" err="1"/>
              <a:t>archived:false</a:t>
            </a:r>
            <a:r>
              <a:rPr lang="ko-KR" altLang="en-US" dirty="0"/>
              <a:t> </a:t>
            </a:r>
            <a:r>
              <a:rPr lang="ko-KR" altLang="en-US" dirty="0" err="1"/>
              <a:t>is:closed</a:t>
            </a:r>
            <a:r>
              <a:rPr lang="ko-KR" altLang="en-US" dirty="0"/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21223" y="5113546"/>
            <a:ext cx="6393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is:pr</a:t>
            </a:r>
            <a:r>
              <a:rPr lang="ko-KR" altLang="en-US" dirty="0"/>
              <a:t> </a:t>
            </a:r>
            <a:r>
              <a:rPr lang="ko-KR" altLang="en-US" dirty="0" err="1"/>
              <a:t>archived:false</a:t>
            </a:r>
            <a:r>
              <a:rPr lang="ko-KR" altLang="en-US" dirty="0"/>
              <a:t> </a:t>
            </a:r>
            <a:r>
              <a:rPr lang="ko-KR" altLang="en-US" dirty="0" err="1"/>
              <a:t>is:closed</a:t>
            </a:r>
            <a:r>
              <a:rPr lang="ko-KR" altLang="en-US" dirty="0"/>
              <a:t> </a:t>
            </a:r>
            <a:r>
              <a:rPr lang="ko-KR" altLang="en-US" dirty="0" err="1"/>
              <a:t>review-requested:fasthill-sibling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0879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3">
            <a:extLst>
              <a:ext uri="{FF2B5EF4-FFF2-40B4-BE49-F238E27FC236}">
                <a16:creationId xmlns:a16="http://schemas.microsoft.com/office/drawing/2014/main" id="{08E7DF6C-F6F3-4324-9FEA-9B88C68A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대학생 특별 가입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A8697490-0C0E-4D9E-A054-98383FCBA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1"/>
            <a:ext cx="8641655" cy="5146579"/>
          </a:xfrm>
        </p:spPr>
        <p:txBody>
          <a:bodyPr tIns="0" bIns="0">
            <a:no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ko-KR" altLang="en-US" dirty="0"/>
              <a:t>대학생 </a:t>
            </a:r>
            <a:r>
              <a:rPr lang="en-US" altLang="ko-KR" dirty="0"/>
              <a:t>private </a:t>
            </a:r>
            <a:r>
              <a:rPr lang="ko-KR" altLang="en-US" dirty="0"/>
              <a:t>무료 사용 소개</a:t>
            </a:r>
            <a:endParaRPr lang="en-US" altLang="ko-KR" dirty="0"/>
          </a:p>
          <a:p>
            <a:pPr marL="609600" lvl="1" indent="-342900"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ko-KR" altLang="en-US" dirty="0"/>
              <a:t>내용 확인 추가</a:t>
            </a:r>
            <a:r>
              <a:rPr lang="en-US" altLang="ko-KR" dirty="0"/>
              <a:t>.</a:t>
            </a: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180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1825228"/>
            <a:ext cx="7672388" cy="32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316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91" y="1589485"/>
            <a:ext cx="7693819" cy="36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072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89422"/>
            <a:ext cx="6686550" cy="46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7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" y="1110853"/>
            <a:ext cx="7900988" cy="46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59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1989535"/>
            <a:ext cx="5972175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999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" y="1218010"/>
            <a:ext cx="7929563" cy="44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105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8" y="1278731"/>
            <a:ext cx="8008144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308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5" y="1260872"/>
            <a:ext cx="7908131" cy="43362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49582" y="1626178"/>
            <a:ext cx="1111827" cy="353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731224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로 이동하여 폴더 내용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원격저장소 내용과 동일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이제부터 나의 업무를 수행하고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까지 진행하게 됨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5B3B6-F0AC-4363-BBC6-432EEC43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0" y="2819826"/>
            <a:ext cx="67913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11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" y="1446610"/>
            <a:ext cx="8751094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80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3" y="1868091"/>
            <a:ext cx="7800975" cy="31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141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06" y="1721644"/>
            <a:ext cx="7443788" cy="34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470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1450181"/>
            <a:ext cx="7572375" cy="39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84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214563"/>
            <a:ext cx="46863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335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8" y="2185988"/>
            <a:ext cx="48863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46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Request(PR)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sz="1600" dirty="0">
                <a:latin typeface="+mn-ea"/>
              </a:rPr>
              <a:t>내가 수정한 것을 당겨서</a:t>
            </a:r>
            <a:r>
              <a:rPr lang="en-US" altLang="ko-KR" sz="1600" dirty="0">
                <a:latin typeface="+mn-ea"/>
              </a:rPr>
              <a:t>(pull) </a:t>
            </a:r>
            <a:r>
              <a:rPr lang="ko-KR" altLang="en-US" sz="1600" dirty="0">
                <a:latin typeface="+mn-ea"/>
              </a:rPr>
              <a:t>당신의 저장소에 </a:t>
            </a:r>
            <a:r>
              <a:rPr lang="en-US" altLang="ko-KR" sz="1600" dirty="0">
                <a:latin typeface="+mn-ea"/>
              </a:rPr>
              <a:t>merge</a:t>
            </a:r>
            <a:r>
              <a:rPr lang="ko-KR" altLang="en-US" sz="1600" dirty="0">
                <a:latin typeface="+mn-ea"/>
              </a:rPr>
              <a:t>시켜 달라고 요청</a:t>
            </a:r>
            <a:r>
              <a:rPr lang="en-US" altLang="ko-KR" sz="1600" dirty="0">
                <a:latin typeface="+mn-ea"/>
              </a:rPr>
              <a:t>(Request)</a:t>
            </a: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그림으로 </a:t>
            </a:r>
            <a:r>
              <a:rPr lang="en-US" altLang="ko-KR" dirty="0">
                <a:solidFill>
                  <a:srgbClr val="FF0000"/>
                </a:solidFill>
              </a:rPr>
              <a:t>PR</a:t>
            </a:r>
            <a:r>
              <a:rPr lang="ko-KR" altLang="en-US" dirty="0">
                <a:solidFill>
                  <a:srgbClr val="FF0000"/>
                </a:solidFill>
              </a:rPr>
              <a:t>과정 이미지 소개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DF29E-F92B-4FD7-B35B-F98D25F4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3384782"/>
            <a:ext cx="4125949" cy="1971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19FBC3-779A-4170-9734-23FA2ACB3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287" y="3376233"/>
            <a:ext cx="4895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152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51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000" dirty="0"/>
              <a:t>$ </a:t>
            </a:r>
            <a:r>
              <a:rPr lang="en-US" altLang="ko-KR" sz="1000" dirty="0" err="1"/>
              <a:t>git</a:t>
            </a:r>
            <a:r>
              <a:rPr lang="en-US" altLang="ko-KR" sz="1000" dirty="0"/>
              <a:t> cherry-pick ee69d75</a:t>
            </a:r>
          </a:p>
          <a:p>
            <a:r>
              <a:rPr lang="en-US" altLang="ko-KR" sz="1000" dirty="0"/>
              <a:t>The previous cherry-pick is now empty, possibly due to conflict resolution.</a:t>
            </a:r>
          </a:p>
          <a:p>
            <a:r>
              <a:rPr lang="en-US" altLang="ko-KR" sz="1000" dirty="0"/>
              <a:t>If you wish to commit it anyway, use:</a:t>
            </a:r>
          </a:p>
          <a:p>
            <a:endParaRPr lang="ko-KR" altLang="en-US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git</a:t>
            </a:r>
            <a:r>
              <a:rPr lang="en-US" altLang="ko-KR" sz="1000" dirty="0"/>
              <a:t> commit --allow-empty</a:t>
            </a:r>
          </a:p>
          <a:p>
            <a:endParaRPr lang="ko-KR" altLang="en-US" sz="1000" dirty="0"/>
          </a:p>
          <a:p>
            <a:r>
              <a:rPr lang="en-US" altLang="ko-KR" sz="1000" dirty="0"/>
              <a:t>Otherwise, please use '</a:t>
            </a:r>
            <a:r>
              <a:rPr lang="en-US" altLang="ko-KR" sz="1000" dirty="0" err="1"/>
              <a:t>git</a:t>
            </a:r>
            <a:r>
              <a:rPr lang="en-US" altLang="ko-KR" sz="1000" dirty="0"/>
              <a:t> cherry-pick --skip'</a:t>
            </a:r>
          </a:p>
          <a:p>
            <a:r>
              <a:rPr lang="en-US" altLang="ko-KR" sz="1000" dirty="0"/>
              <a:t>On branch main</a:t>
            </a:r>
          </a:p>
          <a:p>
            <a:r>
              <a:rPr lang="en-US" altLang="ko-KR" sz="1000" dirty="0"/>
              <a:t>Your branch is ahead of 'origin/br2' by 5 commits.</a:t>
            </a:r>
          </a:p>
          <a:p>
            <a:r>
              <a:rPr lang="en-US" altLang="ko-KR" sz="1000" dirty="0"/>
              <a:t>  (use "</a:t>
            </a:r>
            <a:r>
              <a:rPr lang="en-US" altLang="ko-KR" sz="1000" dirty="0" err="1"/>
              <a:t>git</a:t>
            </a:r>
            <a:r>
              <a:rPr lang="en-US" altLang="ko-KR" sz="1000" dirty="0"/>
              <a:t> push" to publish your local commits)</a:t>
            </a:r>
          </a:p>
          <a:p>
            <a:endParaRPr lang="ko-KR" altLang="en-US" sz="1000" dirty="0"/>
          </a:p>
          <a:p>
            <a:r>
              <a:rPr lang="en-US" altLang="ko-KR" sz="1000" dirty="0"/>
              <a:t>You are currently cherry-picking commit ee69d75.</a:t>
            </a:r>
          </a:p>
          <a:p>
            <a:r>
              <a:rPr lang="en-US" altLang="ko-KR" sz="1000" dirty="0"/>
              <a:t>  (all conflicts fixed: run "</a:t>
            </a:r>
            <a:r>
              <a:rPr lang="en-US" altLang="ko-KR" sz="1000" dirty="0" err="1"/>
              <a:t>git</a:t>
            </a:r>
            <a:r>
              <a:rPr lang="en-US" altLang="ko-KR" sz="1000" dirty="0"/>
              <a:t> cherry-pick --continue")</a:t>
            </a:r>
          </a:p>
          <a:p>
            <a:r>
              <a:rPr lang="en-US" altLang="ko-KR" sz="1000" dirty="0"/>
              <a:t>  (use "</a:t>
            </a:r>
            <a:r>
              <a:rPr lang="en-US" altLang="ko-KR" sz="1000" dirty="0" err="1"/>
              <a:t>git</a:t>
            </a:r>
            <a:r>
              <a:rPr lang="en-US" altLang="ko-KR" sz="1000" dirty="0"/>
              <a:t> cherry-pick --skip" to skip this patch)</a:t>
            </a:r>
          </a:p>
          <a:p>
            <a:r>
              <a:rPr lang="en-US" altLang="ko-KR" sz="1000" dirty="0"/>
              <a:t>  (use "</a:t>
            </a:r>
            <a:r>
              <a:rPr lang="en-US" altLang="ko-KR" sz="1000" dirty="0" err="1"/>
              <a:t>git</a:t>
            </a:r>
            <a:r>
              <a:rPr lang="en-US" altLang="ko-KR" sz="1000" dirty="0"/>
              <a:t> cherry-pick --abort" to cancel the cherry-pick operation)</a:t>
            </a:r>
          </a:p>
          <a:p>
            <a:endParaRPr lang="ko-KR" altLang="en-US" sz="1000" dirty="0"/>
          </a:p>
          <a:p>
            <a:r>
              <a:rPr lang="en-US" altLang="ko-KR" sz="1000" dirty="0"/>
              <a:t>nothing to commit, working tree clean</a:t>
            </a:r>
          </a:p>
          <a:p>
            <a:endParaRPr lang="ko-KR" altLang="en-US" sz="1000" dirty="0"/>
          </a:p>
          <a:p>
            <a:r>
              <a:rPr lang="en-US" altLang="ko-KR" sz="1000" dirty="0" err="1"/>
              <a:t>User@Kangs-Home</a:t>
            </a:r>
            <a:r>
              <a:rPr lang="en-US" altLang="ko-KR" sz="1000" dirty="0"/>
              <a:t> MINGW64 /c/workplace/</a:t>
            </a:r>
            <a:r>
              <a:rPr lang="en-US" altLang="ko-KR" sz="1000" dirty="0" err="1"/>
              <a:t>gitplace</a:t>
            </a:r>
            <a:r>
              <a:rPr lang="en-US" altLang="ko-KR" sz="1000" dirty="0"/>
              <a:t>-p (</a:t>
            </a:r>
            <a:r>
              <a:rPr lang="en-US" altLang="ko-KR" sz="1000" dirty="0" err="1"/>
              <a:t>main|CHERRY-PICKING</a:t>
            </a:r>
            <a:r>
              <a:rPr lang="en-US" altLang="ko-KR" sz="1000" dirty="0"/>
              <a:t>)</a:t>
            </a:r>
          </a:p>
          <a:p>
            <a:endParaRPr lang="en-US" altLang="ko-KR" sz="1000" dirty="0">
              <a:solidFill>
                <a:srgbClr val="FF0000"/>
              </a:solidFill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en-US" altLang="ko-KR" dirty="0"/>
              <a:t>Cherry pick</a:t>
            </a:r>
            <a:r>
              <a:rPr lang="ko-KR" altLang="en-US" dirty="0"/>
              <a:t>하기</a:t>
            </a:r>
          </a:p>
        </p:txBody>
      </p:sp>
    </p:spTree>
    <p:extLst>
      <p:ext uri="{BB962C8B-B14F-4D97-AF65-F5344CB8AC3E}">
        <p14:creationId xmlns:p14="http://schemas.microsoft.com/office/powerpoint/2010/main" val="40683502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51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000" dirty="0"/>
              <a:t>Create your new branch, remove all files in that branch, retrieve some files from another branch and commit changes :</a:t>
            </a:r>
          </a:p>
          <a:p>
            <a:r>
              <a:rPr lang="en-US" altLang="ko-KR" sz="1000" dirty="0" err="1">
                <a:hlinkClick r:id="rId3"/>
              </a:rPr>
              <a:t>git</a:t>
            </a:r>
            <a:r>
              <a:rPr lang="en-US" altLang="ko-KR" sz="1000" dirty="0">
                <a:hlinkClick r:id="rId3"/>
              </a:rPr>
              <a:t> - Moving only specific files to new branch - Stack Overflow</a:t>
            </a:r>
            <a:endParaRPr lang="en-US" altLang="ko-KR" sz="1000" dirty="0"/>
          </a:p>
          <a:p>
            <a:r>
              <a:rPr lang="en-US" altLang="ko-KR" sz="1000" dirty="0"/>
              <a:t># create a new branch</a:t>
            </a:r>
          </a:p>
          <a:p>
            <a:r>
              <a:rPr lang="en-US" altLang="ko-KR" sz="1000" dirty="0" err="1"/>
              <a:t>git</a:t>
            </a:r>
            <a:r>
              <a:rPr lang="en-US" altLang="ko-KR" sz="1000" dirty="0"/>
              <a:t> checkout -b </a:t>
            </a:r>
            <a:r>
              <a:rPr lang="en-US" altLang="ko-KR" sz="1000" dirty="0" err="1"/>
              <a:t>branch_name</a:t>
            </a:r>
            <a:endParaRPr lang="en-US" altLang="ko-KR" sz="1000" dirty="0"/>
          </a:p>
          <a:p>
            <a:r>
              <a:rPr lang="en-US" altLang="ko-KR" sz="1000" dirty="0"/>
              <a:t># remove all files for this branch</a:t>
            </a:r>
          </a:p>
          <a:p>
            <a:r>
              <a:rPr lang="en-US" altLang="ko-KR" sz="1000" dirty="0" err="1"/>
              <a:t>git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rm</a:t>
            </a:r>
            <a:r>
              <a:rPr lang="en-US" altLang="ko-KR" sz="1000" dirty="0"/>
              <a:t> -</a:t>
            </a:r>
            <a:r>
              <a:rPr lang="en-US" altLang="ko-KR" sz="1000" dirty="0" err="1"/>
              <a:t>rf</a:t>
            </a:r>
            <a:r>
              <a:rPr lang="en-US" altLang="ko-KR" sz="1000" dirty="0"/>
              <a:t> .</a:t>
            </a:r>
          </a:p>
          <a:p>
            <a:r>
              <a:rPr lang="en-US" altLang="ko-KR" sz="1000" dirty="0"/>
              <a:t># retrieve some files from master branch</a:t>
            </a:r>
          </a:p>
          <a:p>
            <a:r>
              <a:rPr lang="en-US" altLang="ko-KR" sz="1000" dirty="0" err="1"/>
              <a:t>git</a:t>
            </a:r>
            <a:r>
              <a:rPr lang="en-US" altLang="ko-KR" sz="1000" dirty="0"/>
              <a:t> checkout master -- file1 file2 file3 file4</a:t>
            </a:r>
          </a:p>
          <a:p>
            <a:r>
              <a:rPr lang="en-US" altLang="ko-KR" sz="1000" dirty="0"/>
              <a:t># commit changes</a:t>
            </a:r>
          </a:p>
          <a:p>
            <a:r>
              <a:rPr lang="en-US" altLang="ko-KR" sz="1000" dirty="0" err="1"/>
              <a:t>git</a:t>
            </a:r>
            <a:r>
              <a:rPr lang="en-US" altLang="ko-KR" sz="1000" dirty="0"/>
              <a:t> commit -m "create new branch"</a:t>
            </a:r>
          </a:p>
          <a:p>
            <a:r>
              <a:rPr lang="en-US" altLang="ko-KR" sz="1000" dirty="0"/>
              <a:t>Share</a:t>
            </a:r>
          </a:p>
          <a:p>
            <a:r>
              <a:rPr lang="en-US" altLang="ko-KR" sz="1000" dirty="0"/>
              <a:t>Improve this answer</a:t>
            </a:r>
          </a:p>
          <a:p>
            <a:r>
              <a:rPr lang="en-US" altLang="ko-KR" sz="1000" dirty="0"/>
              <a:t>Follow</a:t>
            </a:r>
          </a:p>
          <a:p>
            <a:r>
              <a:rPr lang="en-US" altLang="ko-KR" sz="1000" dirty="0"/>
              <a:t>edited Feb 22 '17 at 23:33</a:t>
            </a:r>
          </a:p>
          <a:p>
            <a:r>
              <a:rPr lang="en-US" altLang="ko-KR" sz="1000" dirty="0"/>
              <a:t>answered Feb 22 '17 at 23:13</a:t>
            </a:r>
          </a:p>
          <a:p>
            <a:endParaRPr lang="en-US" altLang="ko-KR" sz="1000" dirty="0"/>
          </a:p>
          <a:p>
            <a:r>
              <a:rPr lang="en-US" altLang="ko-KR" sz="1000" dirty="0"/>
              <a:t>Bertrand Martel</a:t>
            </a:r>
          </a:p>
          <a:p>
            <a:r>
              <a:rPr lang="en-US" altLang="ko-KR" sz="1000" dirty="0"/>
              <a:t>30.5k1414 gold badges9090 silver badges113113 bronze badges</a:t>
            </a:r>
          </a:p>
          <a:p>
            <a:r>
              <a:rPr lang="en-US" altLang="ko-KR" sz="1000" dirty="0"/>
              <a:t>Thanks for your response, This is work for small number of files, but what if I have around 100 files and want to move 40 files? – </a:t>
            </a:r>
            <a:r>
              <a:rPr lang="en-US" altLang="ko-KR" sz="1000" dirty="0" err="1"/>
              <a:t>swati</a:t>
            </a:r>
            <a:r>
              <a:rPr lang="en-US" altLang="ko-KR" sz="1000" dirty="0"/>
              <a:t> Feb 22 '17 at 23:22 </a:t>
            </a:r>
          </a:p>
          <a:p>
            <a:r>
              <a:rPr lang="en-US" altLang="ko-KR" sz="1000" dirty="0"/>
              <a:t>I've updated my post for another method, remove all files and grab only files you want from other branches – Bertrand Martel Feb 22 '17 at 23:33</a:t>
            </a:r>
          </a:p>
          <a:p>
            <a:r>
              <a:rPr lang="en-US" altLang="ko-KR" sz="1000" dirty="0"/>
              <a:t>Thanks may be I will try with this approach, makes sense. – </a:t>
            </a:r>
            <a:r>
              <a:rPr lang="en-US" altLang="ko-KR" sz="1000" dirty="0" err="1"/>
              <a:t>swati</a:t>
            </a:r>
            <a:r>
              <a:rPr lang="en-US" altLang="ko-KR" sz="1000" dirty="0"/>
              <a:t> Feb 23 '17 at 15:15</a:t>
            </a:r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en-US" altLang="ko-KR" dirty="0"/>
              <a:t>Cherry pick</a:t>
            </a:r>
            <a:r>
              <a:rPr lang="ko-KR" altLang="en-US" dirty="0"/>
              <a:t>하기</a:t>
            </a:r>
          </a:p>
        </p:txBody>
      </p:sp>
    </p:spTree>
    <p:extLst>
      <p:ext uri="{BB962C8B-B14F-4D97-AF65-F5344CB8AC3E}">
        <p14:creationId xmlns:p14="http://schemas.microsoft.com/office/powerpoint/2010/main" val="18866794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3"/>
            <a:ext cx="8642350" cy="5083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ko-KR" sz="1000" dirty="0" err="1"/>
              <a:t>Git</a:t>
            </a:r>
            <a:r>
              <a:rPr lang="en-US" altLang="ko-KR" sz="1000" dirty="0"/>
              <a:t> log –</a:t>
            </a:r>
            <a:r>
              <a:rPr lang="en-US" altLang="ko-KR" sz="1000" dirty="0" err="1"/>
              <a:t>oneline</a:t>
            </a:r>
            <a:r>
              <a:rPr lang="en-US" altLang="ko-KR" sz="1000" dirty="0"/>
              <a:t> -2 filename</a:t>
            </a:r>
          </a:p>
          <a:p>
            <a:pPr marL="0" indent="0">
              <a:buNone/>
            </a:pPr>
            <a:r>
              <a:rPr lang="en-US" altLang="ko-KR" sz="1000" dirty="0" err="1">
                <a:latin typeface="+mn-ea"/>
              </a:rPr>
              <a:t>Git</a:t>
            </a:r>
            <a:r>
              <a:rPr lang="en-US" altLang="ko-KR" sz="1000" dirty="0">
                <a:latin typeface="+mn-ea"/>
              </a:rPr>
              <a:t> log –follow – </a:t>
            </a:r>
            <a:r>
              <a:rPr lang="en-US" altLang="ko-KR" sz="1000" dirty="0"/>
              <a:t>filename</a:t>
            </a:r>
          </a:p>
          <a:p>
            <a:pPr marL="0" indent="0">
              <a:buNone/>
            </a:pPr>
            <a:endParaRPr lang="en-US" altLang="ko-KR" sz="1000" dirty="0">
              <a:latin typeface="+mn-ea"/>
            </a:endParaRP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 err="1">
                <a:latin typeface="+mn-ea"/>
              </a:rPr>
              <a:t>Git</a:t>
            </a:r>
            <a:r>
              <a:rPr lang="en-US" altLang="ko-KR" sz="1000" dirty="0">
                <a:latin typeface="+mn-ea"/>
              </a:rPr>
              <a:t> checkout –orphan br4</a:t>
            </a:r>
          </a:p>
          <a:p>
            <a:pPr marL="0" indent="0">
              <a:buNone/>
            </a:pPr>
            <a:r>
              <a:rPr lang="en-US" altLang="ko-KR" sz="1000" dirty="0" err="1"/>
              <a:t>Git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rm</a:t>
            </a:r>
            <a:r>
              <a:rPr lang="en-US" altLang="ko-KR" sz="1000" dirty="0"/>
              <a:t> –f p1.txt or </a:t>
            </a:r>
            <a:r>
              <a:rPr lang="en-US" altLang="ko-KR" sz="1000" dirty="0" err="1"/>
              <a:t>git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rm</a:t>
            </a:r>
            <a:r>
              <a:rPr lang="en-US" altLang="ko-KR" sz="1000" dirty="0"/>
              <a:t> --cached -r p1.txt</a:t>
            </a:r>
          </a:p>
          <a:p>
            <a:pPr marL="0" indent="0">
              <a:buNone/>
            </a:pPr>
            <a:r>
              <a:rPr lang="en-US" altLang="ko-KR" sz="1000" dirty="0"/>
              <a:t>Vim p2.txt, commit</a:t>
            </a:r>
          </a:p>
          <a:p>
            <a:pPr marL="0" indent="0">
              <a:buNone/>
            </a:pPr>
            <a:endParaRPr lang="en-US" altLang="ko-KR" sz="1000" dirty="0">
              <a:latin typeface="+mn-ea"/>
            </a:endParaRPr>
          </a:p>
          <a:p>
            <a:pPr marL="0" indent="0">
              <a:buNone/>
            </a:pPr>
            <a:r>
              <a:rPr lang="en-US" altLang="ko-KR" sz="1000" dirty="0" err="1"/>
              <a:t>Git</a:t>
            </a:r>
            <a:r>
              <a:rPr lang="en-US" altLang="ko-KR" sz="1000" dirty="0"/>
              <a:t> checkout main</a:t>
            </a:r>
          </a:p>
          <a:p>
            <a:pPr marL="0" indent="0">
              <a:buNone/>
            </a:pPr>
            <a:r>
              <a:rPr lang="en-US" altLang="ko-KR" sz="1000" dirty="0" err="1"/>
              <a:t>Git</a:t>
            </a:r>
            <a:r>
              <a:rPr lang="en-US" altLang="ko-KR" sz="1000" dirty="0"/>
              <a:t> merge br4</a:t>
            </a:r>
          </a:p>
          <a:p>
            <a:r>
              <a:rPr lang="en-US" altLang="ko-KR" sz="1000" dirty="0"/>
              <a:t>$ </a:t>
            </a:r>
            <a:r>
              <a:rPr lang="en-US" altLang="ko-KR" sz="1000" dirty="0" err="1"/>
              <a:t>git</a:t>
            </a:r>
            <a:r>
              <a:rPr lang="en-US" altLang="ko-KR" sz="1000" dirty="0"/>
              <a:t> merge br4</a:t>
            </a:r>
          </a:p>
          <a:p>
            <a:r>
              <a:rPr lang="en-US" altLang="ko-KR" sz="1000" dirty="0"/>
              <a:t>fatal: refusing to merge unrelated histories</a:t>
            </a:r>
          </a:p>
          <a:p>
            <a:pPr marL="0" indent="0">
              <a:buNone/>
            </a:pPr>
            <a:endParaRPr lang="en-US" altLang="ko-KR" sz="1000" dirty="0">
              <a:latin typeface="+mn-ea"/>
            </a:endParaRPr>
          </a:p>
          <a:p>
            <a:pPr marL="0" indent="0">
              <a:buNone/>
            </a:pPr>
            <a:r>
              <a:rPr lang="ko-KR" altLang="en-US" sz="1000" dirty="0"/>
              <a:t>그냥 </a:t>
            </a:r>
            <a:r>
              <a:rPr lang="en-US" altLang="ko-KR" sz="1000" dirty="0" err="1"/>
              <a:t>commi</a:t>
            </a:r>
            <a:r>
              <a:rPr lang="ko-KR" altLang="en-US" sz="1000" dirty="0"/>
              <a:t>만 </a:t>
            </a:r>
            <a:r>
              <a:rPr lang="en-US" altLang="ko-KR" sz="1000" dirty="0"/>
              <a:t>push</a:t>
            </a:r>
            <a:r>
              <a:rPr lang="ko-KR" altLang="en-US" sz="1000" dirty="0"/>
              <a:t>하면 어떤가</a:t>
            </a:r>
            <a:r>
              <a:rPr lang="en-US" altLang="ko-KR" sz="1000" dirty="0"/>
              <a:t>?</a:t>
            </a:r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marL="0" indent="0">
              <a:buNone/>
            </a:pPr>
            <a:r>
              <a:rPr lang="en-US" altLang="ko-KR" sz="1000" dirty="0" err="1"/>
              <a:t>Git</a:t>
            </a:r>
            <a:r>
              <a:rPr lang="en-US" altLang="ko-KR" sz="1000" dirty="0"/>
              <a:t> checkout –orphan br4</a:t>
            </a:r>
          </a:p>
          <a:p>
            <a:pPr marL="0" indent="0">
              <a:buNone/>
            </a:pPr>
            <a:r>
              <a:rPr lang="en-US" altLang="ko-KR" sz="1000" dirty="0" err="1"/>
              <a:t>git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rm</a:t>
            </a:r>
            <a:r>
              <a:rPr lang="en-US" altLang="ko-KR" sz="1000" dirty="0"/>
              <a:t> --cached -r p1.txt </a:t>
            </a:r>
            <a:r>
              <a:rPr lang="en-US" altLang="ko-KR" sz="1000" dirty="0">
                <a:sym typeface="Wingdings" panose="05000000000000000000" pitchFamily="2" charset="2"/>
              </a:rPr>
              <a:t> untrack </a:t>
            </a:r>
            <a:r>
              <a:rPr lang="ko-KR" altLang="en-US" sz="1000" dirty="0">
                <a:sym typeface="Wingdings" panose="05000000000000000000" pitchFamily="2" charset="2"/>
              </a:rPr>
              <a:t>파일 생성</a:t>
            </a:r>
            <a:r>
              <a:rPr lang="en-US" altLang="ko-KR" sz="1000" dirty="0">
                <a:sym typeface="Wingdings" panose="05000000000000000000" pitchFamily="2" charset="2"/>
              </a:rPr>
              <a:t>(</a:t>
            </a:r>
            <a:r>
              <a:rPr lang="ko-KR" altLang="en-US" sz="1000" dirty="0">
                <a:sym typeface="Wingdings" panose="05000000000000000000" pitchFamily="2" charset="2"/>
              </a:rPr>
              <a:t>삭제된 </a:t>
            </a:r>
            <a:r>
              <a:rPr lang="ko-KR" altLang="en-US" sz="1000" dirty="0" err="1">
                <a:sym typeface="Wingdings" panose="05000000000000000000" pitchFamily="2" charset="2"/>
              </a:rPr>
              <a:t>피알</a:t>
            </a:r>
            <a:r>
              <a:rPr lang="en-US" altLang="ko-KR" sz="10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ko-KR" altLang="en-US" sz="1000" dirty="0"/>
              <a:t>폴더에서 </a:t>
            </a:r>
            <a:r>
              <a:rPr lang="ko-KR" altLang="en-US" sz="1000" dirty="0" err="1"/>
              <a:t>파일삭제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en-US" altLang="ko-KR" sz="1000" dirty="0" err="1"/>
              <a:t>Git</a:t>
            </a:r>
            <a:r>
              <a:rPr lang="en-US" altLang="ko-KR" sz="1000" dirty="0"/>
              <a:t> add p2.txt </a:t>
            </a:r>
            <a:r>
              <a:rPr lang="en-US" altLang="ko-KR" sz="1000" dirty="0" err="1"/>
              <a:t>git</a:t>
            </a:r>
            <a:r>
              <a:rPr lang="en-US" altLang="ko-KR" sz="1000" dirty="0"/>
              <a:t> commit p2.txt –m ‘message’ main</a:t>
            </a:r>
            <a:r>
              <a:rPr lang="ko-KR" altLang="en-US" sz="1000" dirty="0"/>
              <a:t>에서도 삭제됨</a:t>
            </a:r>
            <a:r>
              <a:rPr lang="en-US" altLang="ko-KR" sz="1000" dirty="0"/>
              <a:t>, </a:t>
            </a:r>
            <a:r>
              <a:rPr lang="ko-KR" altLang="en-US" sz="1000" dirty="0"/>
              <a:t>그래서 </a:t>
            </a:r>
            <a:r>
              <a:rPr lang="en-US" altLang="ko-KR" sz="1000" dirty="0"/>
              <a:t>rebase</a:t>
            </a:r>
            <a:r>
              <a:rPr lang="ko-KR" altLang="en-US" sz="1000" dirty="0"/>
              <a:t>하고 올려놓으면 됨</a:t>
            </a:r>
            <a:r>
              <a:rPr lang="en-US" altLang="ko-KR" sz="1000"/>
              <a:t>.</a:t>
            </a: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Vim p2.txt, commit</a:t>
            </a: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lvl="1"/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en-US" altLang="ko-KR" dirty="0"/>
              <a:t>Cherry pick</a:t>
            </a:r>
            <a:r>
              <a:rPr lang="ko-KR" altLang="en-US" dirty="0"/>
              <a:t>하기</a:t>
            </a:r>
          </a:p>
        </p:txBody>
      </p:sp>
    </p:spTree>
    <p:extLst>
      <p:ext uri="{BB962C8B-B14F-4D97-AF65-F5344CB8AC3E}">
        <p14:creationId xmlns:p14="http://schemas.microsoft.com/office/powerpoint/2010/main" val="362663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가장 먼저 나만의 작업을 위한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branch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만들기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중요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!)</a:t>
            </a:r>
          </a:p>
          <a:p>
            <a:pPr marL="266700" lvl="1" indent="0">
              <a:buNone/>
            </a:pPr>
            <a:r>
              <a:rPr lang="en-US" altLang="ko-KR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혹시나 있을 수 있는 덮어 쓰기를 방지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(origin main,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로컬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main) </a:t>
            </a:r>
          </a:p>
          <a:p>
            <a:pPr marL="266700" lvl="1" indent="0">
              <a:buNone/>
            </a:pPr>
            <a:r>
              <a:rPr lang="en-US" altLang="ko-KR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항상 원본 유지 필요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,</a:t>
            </a:r>
          </a:p>
          <a:p>
            <a:pPr marL="266700" lvl="1" indent="0">
              <a:buNone/>
            </a:pPr>
            <a:r>
              <a:rPr lang="en-US" altLang="ko-KR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 - pull request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를 용이하게 해줌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자동 화면 노출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 smtClean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checkout –b develop # develop </a:t>
            </a:r>
            <a:r>
              <a:rPr lang="ko-KR" altLang="en-US" dirty="0" err="1" smtClean="0">
                <a:latin typeface="+mn-ea"/>
              </a:rPr>
              <a:t>브랜치를</a:t>
            </a:r>
            <a:r>
              <a:rPr lang="ko-KR" altLang="en-US" dirty="0" smtClean="0">
                <a:latin typeface="+mn-ea"/>
              </a:rPr>
              <a:t> 만들고 이동</a:t>
            </a:r>
            <a:endParaRPr lang="en-US" altLang="ko-KR" dirty="0" smtClean="0">
              <a:latin typeface="+mn-ea"/>
            </a:endParaRPr>
          </a:p>
          <a:p>
            <a:pPr marL="266700" lvl="1" indent="0">
              <a:buNone/>
            </a:pP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내용 삽입 </a:t>
            </a:r>
            <a:r>
              <a:rPr lang="en-US" altLang="ko-KR" dirty="0">
                <a:latin typeface="+mn-ea"/>
              </a:rPr>
              <a:t>: exp.txt</a:t>
            </a:r>
            <a:r>
              <a:rPr lang="ko-KR" altLang="en-US" dirty="0">
                <a:latin typeface="+mn-ea"/>
              </a:rPr>
              <a:t>를 열고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자신을 이름을 기입하고 저장하고 닫기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764" y="3688225"/>
            <a:ext cx="1695450" cy="13335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1152CF3-66C2-4B45-AEFC-5FB2D3170FD8}"/>
              </a:ext>
            </a:extLst>
          </p:cNvPr>
          <p:cNvCxnSpPr>
            <a:cxnSpLocks/>
          </p:cNvCxnSpPr>
          <p:nvPr/>
        </p:nvCxnSpPr>
        <p:spPr>
          <a:xfrm>
            <a:off x="4514127" y="4398380"/>
            <a:ext cx="1455637" cy="2893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169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203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remote –v # </a:t>
            </a:r>
            <a:r>
              <a:rPr lang="ko-KR" altLang="en-US" dirty="0" err="1" smtClean="0">
                <a:latin typeface="+mn-ea"/>
              </a:rPr>
              <a:t>원격저장소</a:t>
            </a:r>
            <a:r>
              <a:rPr lang="ko-KR" altLang="en-US" dirty="0" smtClean="0">
                <a:latin typeface="+mn-ea"/>
              </a:rPr>
              <a:t> 확인</a:t>
            </a:r>
            <a:endParaRPr lang="en-US" altLang="ko-KR" dirty="0" smtClean="0">
              <a:latin typeface="+mn-ea"/>
            </a:endParaRPr>
          </a:p>
          <a:p>
            <a:pPr marL="266700" lvl="1" indent="0">
              <a:buNone/>
            </a:pPr>
            <a:endParaRPr lang="en-US" altLang="ko-KR" sz="2400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 smtClean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 smtClean="0">
                <a:latin typeface="+mn-ea"/>
              </a:rPr>
              <a:t>      → </a:t>
            </a:r>
            <a:r>
              <a:rPr lang="en-US" altLang="ko-KR" dirty="0">
                <a:latin typeface="+mn-ea"/>
              </a:rPr>
              <a:t>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</a:t>
            </a:r>
            <a:r>
              <a:rPr lang="ko-KR" altLang="en-US" dirty="0" smtClean="0">
                <a:latin typeface="+mn-ea"/>
              </a:rPr>
              <a:t>있음</a:t>
            </a:r>
            <a:endParaRPr lang="en-US" altLang="ko-KR" dirty="0" smtClean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이후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까지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☞ git status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add exp.txt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commit –m </a:t>
            </a:r>
            <a:r>
              <a:rPr lang="en-US" altLang="ko-KR" dirty="0" smtClean="0">
                <a:latin typeface="+mn-ea"/>
              </a:rPr>
              <a:t>‘</a:t>
            </a:r>
            <a:r>
              <a:rPr lang="en-US" altLang="ko-KR" dirty="0" err="1" smtClean="0">
                <a:latin typeface="+mn-ea"/>
              </a:rPr>
              <a:t>kangchul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name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’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status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02" y="2450923"/>
            <a:ext cx="59340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6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작업 </a:t>
            </a:r>
            <a:r>
              <a:rPr lang="ko-KR" altLang="en-US" dirty="0" err="1" smtClean="0">
                <a:solidFill>
                  <a:srgbClr val="0000FF"/>
                </a:solidFill>
                <a:latin typeface="+mn-ea"/>
              </a:rPr>
              <a:t>브랜치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(develop)</a:t>
            </a:r>
            <a:r>
              <a:rPr lang="ko-KR" altLang="en-US" dirty="0" smtClean="0">
                <a:latin typeface="+mn-ea"/>
              </a:rPr>
              <a:t>를 </a:t>
            </a:r>
            <a:r>
              <a:rPr lang="en-US" altLang="ko-KR" dirty="0" smtClean="0">
                <a:latin typeface="+mn-ea"/>
              </a:rPr>
              <a:t>origin</a:t>
            </a:r>
            <a:r>
              <a:rPr lang="ko-KR" altLang="en-US" dirty="0" smtClean="0">
                <a:latin typeface="+mn-ea"/>
              </a:rPr>
              <a:t>에 </a:t>
            </a:r>
            <a:r>
              <a:rPr lang="en-US" altLang="ko-KR" dirty="0" smtClean="0">
                <a:latin typeface="+mn-ea"/>
              </a:rPr>
              <a:t>Push</a:t>
            </a:r>
            <a:r>
              <a:rPr lang="ko-KR" altLang="en-US" dirty="0" smtClean="0">
                <a:latin typeface="+mn-ea"/>
              </a:rPr>
              <a:t> 진행 </a:t>
            </a:r>
            <a:endParaRPr lang="en-US" altLang="ko-KR" dirty="0" smtClean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- develop </a:t>
            </a:r>
            <a:r>
              <a:rPr lang="ko-KR" altLang="en-US" dirty="0" err="1" smtClean="0">
                <a:latin typeface="+mn-ea"/>
              </a:rPr>
              <a:t>브랜치에서</a:t>
            </a:r>
            <a:r>
              <a:rPr lang="ko-KR" altLang="en-US" dirty="0" smtClean="0">
                <a:latin typeface="+mn-ea"/>
              </a:rPr>
              <a:t> 아래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–u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</a:t>
            </a:r>
            <a:r>
              <a:rPr lang="en-US" altLang="ko-KR" dirty="0" smtClean="0">
                <a:latin typeface="+mn-ea"/>
              </a:rPr>
              <a:t>develop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 smtClean="0">
                <a:latin typeface="+mn-ea"/>
              </a:rPr>
              <a:t>   </a:t>
            </a: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 smtClean="0">
                <a:latin typeface="+mn-ea"/>
              </a:rPr>
              <a:t>MaStoTest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화면에 가면 </a:t>
            </a:r>
            <a:r>
              <a:rPr lang="en-US" altLang="ko-KR" dirty="0" smtClean="0">
                <a:latin typeface="+mn-ea"/>
              </a:rPr>
              <a:t>compare &amp; pull request </a:t>
            </a:r>
            <a:r>
              <a:rPr lang="ko-KR" altLang="en-US" dirty="0" smtClean="0">
                <a:latin typeface="+mn-ea"/>
              </a:rPr>
              <a:t>버튼이 보임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0" y="3062171"/>
            <a:ext cx="8202733" cy="37513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6319777" y="4456253"/>
            <a:ext cx="1562582" cy="277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953965" y="3062171"/>
            <a:ext cx="2147103" cy="1394082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659756" y="4282633"/>
            <a:ext cx="7419372" cy="62503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6137" y="42309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rgbClr val="FF0000"/>
                </a:solidFill>
              </a:rPr>
              <a:t>클릭</a:t>
            </a:r>
            <a:endParaRPr lang="ko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87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87" y="2223926"/>
            <a:ext cx="8667750" cy="363855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1148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Upstream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저장소에 연결되면서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PR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을 공개하라는 화면이 나옴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844951" y="4356349"/>
            <a:ext cx="7419372" cy="33872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628256" y="2238180"/>
            <a:ext cx="2093089" cy="277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674800" y="1871745"/>
            <a:ext cx="292896" cy="36643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408626" y="3488453"/>
            <a:ext cx="2093089" cy="277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H="1">
            <a:off x="1795587" y="1978041"/>
            <a:ext cx="2623309" cy="149721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576744" y="4023304"/>
            <a:ext cx="638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00FF"/>
                </a:solidFill>
              </a:rPr>
              <a:t>Merge</a:t>
            </a:r>
            <a:r>
              <a:rPr lang="ko-KR" altLang="en-US" sz="1400" dirty="0" smtClean="0">
                <a:solidFill>
                  <a:srgbClr val="0000FF"/>
                </a:solidFill>
              </a:rPr>
              <a:t>를 받는 </a:t>
            </a:r>
            <a:r>
              <a:rPr lang="ko-KR" altLang="en-US" sz="1400" dirty="0" smtClean="0">
                <a:solidFill>
                  <a:srgbClr val="0000FF"/>
                </a:solidFill>
              </a:rPr>
              <a:t>곳</a:t>
            </a:r>
            <a:r>
              <a:rPr lang="en-US" altLang="ko-KR" sz="1400" dirty="0" smtClean="0">
                <a:solidFill>
                  <a:srgbClr val="0000FF"/>
                </a:solidFill>
              </a:rPr>
              <a:t>(upstream)</a:t>
            </a:r>
            <a:r>
              <a:rPr lang="ko-KR" altLang="en-US" sz="1400" dirty="0" smtClean="0">
                <a:solidFill>
                  <a:srgbClr val="0000FF"/>
                </a:solidFill>
              </a:rPr>
              <a:t>과 </a:t>
            </a:r>
            <a:r>
              <a:rPr lang="en-US" altLang="ko-KR" sz="1400" dirty="0" smtClean="0">
                <a:solidFill>
                  <a:srgbClr val="0000FF"/>
                </a:solidFill>
              </a:rPr>
              <a:t>merge</a:t>
            </a:r>
            <a:r>
              <a:rPr lang="ko-KR" altLang="en-US" sz="1400" dirty="0" smtClean="0">
                <a:solidFill>
                  <a:srgbClr val="0000FF"/>
                </a:solidFill>
              </a:rPr>
              <a:t>를 보내는 곳</a:t>
            </a:r>
            <a:r>
              <a:rPr lang="en-US" altLang="ko-KR" sz="1400" dirty="0" smtClean="0">
                <a:solidFill>
                  <a:srgbClr val="0000FF"/>
                </a:solidFill>
              </a:rPr>
              <a:t>(origin)</a:t>
            </a:r>
            <a:r>
              <a:rPr lang="ko-KR" altLang="en-US" sz="1400" dirty="0" smtClean="0">
                <a:solidFill>
                  <a:srgbClr val="0000FF"/>
                </a:solidFill>
              </a:rPr>
              <a:t>을 확인해야 함</a:t>
            </a:r>
            <a:r>
              <a:rPr lang="en-US" altLang="ko-KR" sz="1400" dirty="0" smtClean="0">
                <a:solidFill>
                  <a:srgbClr val="0000FF"/>
                </a:solidFill>
              </a:rPr>
              <a:t>. 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048771" y="4607148"/>
            <a:ext cx="11924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379808" y="4607148"/>
            <a:ext cx="919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805645" y="4421527"/>
            <a:ext cx="1455025" cy="20266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431696" y="4421527"/>
            <a:ext cx="1455025" cy="20266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879459" y="4965963"/>
            <a:ext cx="11924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797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2026986"/>
            <a:ext cx="8105775" cy="388620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1148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Pull Request commit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요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약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 저장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, PR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하는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이유 설명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5979987" y="5384184"/>
            <a:ext cx="1960245" cy="277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96348" y="5158875"/>
            <a:ext cx="617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클릭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1251922" y="2202230"/>
            <a:ext cx="2000563" cy="286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H="1">
            <a:off x="1898248" y="1948622"/>
            <a:ext cx="555585" cy="25360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1251921" y="3161513"/>
            <a:ext cx="2776068" cy="277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H="1">
            <a:off x="2453833" y="2026986"/>
            <a:ext cx="1963558" cy="113452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835964" y="5837661"/>
            <a:ext cx="4403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화면을 밑으로 스크롤하면 </a:t>
            </a:r>
            <a:r>
              <a:rPr lang="ko-KR" altLang="en-US" sz="1400" dirty="0" err="1" smtClean="0">
                <a:solidFill>
                  <a:srgbClr val="0000FF"/>
                </a:solidFill>
              </a:rPr>
              <a:t>변경내용도</a:t>
            </a:r>
            <a:r>
              <a:rPr lang="ko-KR" altLang="en-US" sz="1400" dirty="0" smtClean="0">
                <a:solidFill>
                  <a:srgbClr val="0000FF"/>
                </a:solidFill>
              </a:rPr>
              <a:t> 같이 보임</a:t>
            </a:r>
            <a:r>
              <a:rPr lang="en-US" altLang="ko-KR" sz="1400" dirty="0" smtClean="0">
                <a:solidFill>
                  <a:srgbClr val="0000FF"/>
                </a:solidFill>
              </a:rPr>
              <a:t> 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969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053296"/>
            <a:ext cx="7674510" cy="5159407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661610" y="2546431"/>
            <a:ext cx="882181" cy="36114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661612" y="2189239"/>
            <a:ext cx="3158034" cy="357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3819646" y="2189239"/>
            <a:ext cx="428263" cy="357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407700" y="1904307"/>
            <a:ext cx="2752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앞에서 기입한 </a:t>
            </a:r>
            <a:r>
              <a:rPr lang="en-US" altLang="ko-KR" sz="1400" dirty="0" smtClean="0">
                <a:solidFill>
                  <a:srgbClr val="0000FF"/>
                </a:solidFill>
              </a:rPr>
              <a:t>PR commit</a:t>
            </a:r>
            <a:r>
              <a:rPr lang="ko-KR" altLang="en-US" sz="1400" dirty="0" smtClean="0">
                <a:solidFill>
                  <a:srgbClr val="0000FF"/>
                </a:solidFill>
              </a:rPr>
              <a:t> 요약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4470415" y="2189239"/>
            <a:ext cx="2173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저장소에 요청된 </a:t>
            </a:r>
            <a:r>
              <a:rPr lang="en-US" altLang="ko-KR" sz="1400" dirty="0" smtClean="0">
                <a:solidFill>
                  <a:srgbClr val="0000FF"/>
                </a:solidFill>
              </a:rPr>
              <a:t>PR </a:t>
            </a:r>
            <a:r>
              <a:rPr lang="ko-KR" altLang="en-US" sz="1400" dirty="0" smtClean="0">
                <a:solidFill>
                  <a:srgbClr val="0000FF"/>
                </a:solidFill>
              </a:rPr>
              <a:t>고유 순서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H="1">
            <a:off x="4159536" y="2343127"/>
            <a:ext cx="430074" cy="4598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4033777" y="1141134"/>
            <a:ext cx="2173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진행중인 </a:t>
            </a:r>
            <a:r>
              <a:rPr lang="en-US" altLang="ko-KR" sz="1400" dirty="0" smtClean="0">
                <a:solidFill>
                  <a:srgbClr val="0000FF"/>
                </a:solidFill>
              </a:rPr>
              <a:t>PR</a:t>
            </a:r>
            <a:r>
              <a:rPr lang="ko-KR" altLang="en-US" sz="1400" dirty="0" smtClean="0">
                <a:solidFill>
                  <a:srgbClr val="0000FF"/>
                </a:solidFill>
              </a:rPr>
              <a:t>이 하나 있음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H="1">
            <a:off x="3566140" y="1295022"/>
            <a:ext cx="593396" cy="30466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V="1">
            <a:off x="539551" y="2921003"/>
            <a:ext cx="122059" cy="142092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21117" y="3038614"/>
            <a:ext cx="961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rgbClr val="0000FF"/>
                </a:solidFill>
              </a:rPr>
              <a:t>진행중임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5779451" y="5273747"/>
            <a:ext cx="2173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다음 페이지에 </a:t>
            </a:r>
            <a:r>
              <a:rPr lang="ko-KR" altLang="en-US" sz="1400" dirty="0" err="1" smtClean="0"/>
              <a:t>연속화면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68662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10" y="1975569"/>
            <a:ext cx="7715250" cy="39243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5639458" y="4861188"/>
            <a:ext cx="2507015" cy="357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423061" y="4778173"/>
            <a:ext cx="398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00FF"/>
                </a:solidFill>
              </a:rPr>
              <a:t>PR</a:t>
            </a:r>
            <a:r>
              <a:rPr lang="ko-KR" altLang="en-US" sz="1400" dirty="0" smtClean="0">
                <a:solidFill>
                  <a:srgbClr val="0000FF"/>
                </a:solidFill>
              </a:rPr>
              <a:t>을 취소하고자 하면 </a:t>
            </a:r>
            <a:r>
              <a:rPr lang="en-US" altLang="ko-KR" sz="1400" dirty="0" smtClean="0">
                <a:solidFill>
                  <a:srgbClr val="0000FF"/>
                </a:solidFill>
              </a:rPr>
              <a:t>comment</a:t>
            </a:r>
            <a:r>
              <a:rPr lang="ko-KR" altLang="en-US" sz="1400" dirty="0" smtClean="0">
                <a:solidFill>
                  <a:srgbClr val="0000FF"/>
                </a:solidFill>
              </a:rPr>
              <a:t>를 하고 </a:t>
            </a:r>
            <a:r>
              <a:rPr lang="en-US" altLang="ko-KR" sz="1400" dirty="0" smtClean="0">
                <a:solidFill>
                  <a:srgbClr val="0000FF"/>
                </a:solidFill>
              </a:rPr>
              <a:t>close</a:t>
            </a:r>
            <a:r>
              <a:rPr lang="ko-KR" altLang="en-US" sz="1400" dirty="0" smtClean="0">
                <a:solidFill>
                  <a:srgbClr val="0000FF"/>
                </a:solidFill>
              </a:rPr>
              <a:t>시키면 됨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781983" y="2424644"/>
            <a:ext cx="35975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1148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PR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하는 </a:t>
            </a:r>
            <a:r>
              <a:rPr lang="ko-KR" altLang="en-US" dirty="0" smtClean="0">
                <a:solidFill>
                  <a:srgbClr val="0000FF"/>
                </a:solidFill>
              </a:rPr>
              <a:t>나는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여기까지 하고 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남</a:t>
            </a:r>
            <a:r>
              <a:rPr lang="en-US" altLang="ko-KR" dirty="0" smtClean="0">
                <a:solidFill>
                  <a:srgbClr val="0000FF"/>
                </a:solidFill>
              </a:rPr>
              <a:t>(upstream)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의 결정을 기다림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V="1">
            <a:off x="4953965" y="4977114"/>
            <a:ext cx="685493" cy="5787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058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1" y="1944084"/>
            <a:ext cx="7160202" cy="468167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1148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남</a:t>
            </a:r>
            <a:r>
              <a:rPr lang="en-US" altLang="ko-KR" dirty="0" smtClean="0"/>
              <a:t>(upstream) </a:t>
            </a:r>
            <a:r>
              <a:rPr lang="ko-KR" altLang="en-US" dirty="0" smtClean="0"/>
              <a:t>책임자에게 메일 도착</a:t>
            </a:r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 프로젝트 리더에게 편지 도착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5235519" y="4875404"/>
            <a:ext cx="365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여기를 클릭하여 연결</a:t>
            </a:r>
            <a:endParaRPr lang="en-US" altLang="ko-KR" sz="1400" dirty="0" smtClean="0">
              <a:solidFill>
                <a:srgbClr val="0000FF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0000FF"/>
                </a:solidFill>
              </a:rPr>
              <a:t>(</a:t>
            </a:r>
            <a:r>
              <a:rPr lang="ko-KR" altLang="en-US" sz="1400" dirty="0" err="1" smtClean="0">
                <a:solidFill>
                  <a:srgbClr val="0000FF"/>
                </a:solidFill>
              </a:rPr>
              <a:t>연결전</a:t>
            </a:r>
            <a:r>
              <a:rPr lang="ko-KR" altLang="en-US" sz="1400" dirty="0" smtClean="0">
                <a:solidFill>
                  <a:srgbClr val="0000FF"/>
                </a:solidFill>
              </a:rPr>
              <a:t>  </a:t>
            </a:r>
            <a:r>
              <a:rPr lang="en-US" altLang="ko-KR" sz="1400" dirty="0" err="1" smtClean="0">
                <a:solidFill>
                  <a:srgbClr val="0000FF"/>
                </a:solidFill>
              </a:rPr>
              <a:t>github</a:t>
            </a:r>
            <a:r>
              <a:rPr lang="ko-KR" altLang="en-US" sz="1400" dirty="0" smtClean="0">
                <a:solidFill>
                  <a:srgbClr val="0000FF"/>
                </a:solidFill>
              </a:rPr>
              <a:t>에 </a:t>
            </a:r>
            <a:r>
              <a:rPr lang="ko-KR" altLang="en-US" sz="1400" dirty="0" smtClean="0">
                <a:solidFill>
                  <a:srgbClr val="0000FF"/>
                </a:solidFill>
              </a:rPr>
              <a:t>로그인 되어 있으면 찾아가기 편함</a:t>
            </a:r>
            <a:r>
              <a:rPr lang="en-US" altLang="ko-KR" sz="1400" dirty="0" smtClean="0">
                <a:solidFill>
                  <a:srgbClr val="0000FF"/>
                </a:solidFill>
              </a:rPr>
              <a:t>)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356658" y="3103638"/>
            <a:ext cx="393969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H="1" flipV="1">
            <a:off x="5332790" y="4640663"/>
            <a:ext cx="1627319" cy="22403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152175" y="5717109"/>
            <a:ext cx="1629417" cy="24891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5781592" y="5812134"/>
            <a:ext cx="107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바뀐 파</a:t>
            </a:r>
            <a:r>
              <a:rPr lang="ko-KR" altLang="en-US" sz="1400" dirty="0" smtClean="0">
                <a:solidFill>
                  <a:srgbClr val="0000FF"/>
                </a:solidFill>
              </a:rPr>
              <a:t>일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5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2120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원격저장소의 내용을 받아서 수정 후 </a:t>
            </a:r>
            <a:r>
              <a:rPr lang="en-US" altLang="ko-KR" dirty="0"/>
              <a:t>merge</a:t>
            </a:r>
            <a:r>
              <a:rPr lang="ko-KR" altLang="en-US" dirty="0"/>
              <a:t>해달라고 요청하기</a:t>
            </a:r>
            <a:endParaRPr lang="en-US" altLang="ko-KR" dirty="0"/>
          </a:p>
          <a:p>
            <a:pPr marL="541338" lvl="1" indent="-274638">
              <a:buFont typeface="+mj-ea"/>
              <a:buAutoNum type="circleNumDbPlain"/>
            </a:pPr>
            <a:r>
              <a:rPr lang="ko-KR" altLang="en-US" dirty="0">
                <a:latin typeface="+mn-ea"/>
              </a:rPr>
              <a:t>남의 원격저장소에 있는 자료를 찾아서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나의 원격저장소에 복사</a:t>
            </a:r>
            <a:r>
              <a:rPr lang="ko-KR" altLang="en-US" dirty="0">
                <a:latin typeface="+mn-ea"/>
              </a:rPr>
              <a:t>하고</a:t>
            </a:r>
            <a:endParaRPr lang="en-US" altLang="ko-KR" dirty="0">
              <a:latin typeface="+mn-ea"/>
            </a:endParaRPr>
          </a:p>
          <a:p>
            <a:pPr marL="541338" lvl="1" indent="-274638">
              <a:buFont typeface="+mj-ea"/>
              <a:buAutoNum type="circleNumDbPlain"/>
            </a:pPr>
            <a:r>
              <a:rPr lang="ko-KR" altLang="en-US" dirty="0">
                <a:latin typeface="+mn-ea"/>
              </a:rPr>
              <a:t>복사된 자료를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나의 로컬저장소에 다시 복사</a:t>
            </a:r>
            <a:r>
              <a:rPr lang="ko-KR" altLang="en-US" dirty="0">
                <a:latin typeface="+mn-ea"/>
              </a:rPr>
              <a:t>하여 수정한 후에</a:t>
            </a:r>
            <a:endParaRPr lang="en-US" altLang="ko-KR" dirty="0">
              <a:latin typeface="+mn-ea"/>
            </a:endParaRPr>
          </a:p>
          <a:p>
            <a:pPr marL="541338" lvl="1" indent="-274638">
              <a:buFont typeface="+mj-ea"/>
              <a:buAutoNum type="circleNumDbPlain"/>
            </a:pPr>
            <a:r>
              <a:rPr lang="ko-KR" altLang="en-US" dirty="0">
                <a:latin typeface="+mn-ea"/>
              </a:rPr>
              <a:t>수정한 자료를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나의 원격저장소에 올리고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541338" lvl="1" indent="-274638">
              <a:buFont typeface="+mj-ea"/>
              <a:buAutoNum type="circleNumDbPlain"/>
            </a:pPr>
            <a:r>
              <a:rPr lang="ko-KR" altLang="en-US" dirty="0">
                <a:latin typeface="+mn-ea"/>
              </a:rPr>
              <a:t>원래의 저장소인 남의 원격저장소에 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merge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요청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(Pull Request)</a:t>
            </a:r>
          </a:p>
          <a:p>
            <a:pPr marL="541338" lvl="1" indent="-274638">
              <a:buFont typeface="+mj-ea"/>
              <a:buAutoNum type="circleNumDbPlain"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실습 내용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448310" y="3778458"/>
            <a:ext cx="2192893" cy="661886"/>
          </a:xfrm>
          <a:prstGeom prst="roundRect">
            <a:avLst>
              <a:gd name="adj" fmla="val 5181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남의 </a:t>
            </a:r>
            <a:r>
              <a:rPr lang="ko-KR" altLang="en-US" sz="1400" dirty="0" err="1">
                <a:solidFill>
                  <a:schemeClr val="tx1"/>
                </a:solidFill>
              </a:rPr>
              <a:t>원격저장소</a:t>
            </a:r>
            <a:r>
              <a:rPr lang="en-US" altLang="ko-KR" sz="1400" dirty="0">
                <a:solidFill>
                  <a:schemeClr val="tx1"/>
                </a:solidFill>
              </a:rPr>
              <a:t>     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18586" y="3778458"/>
            <a:ext cx="2148964" cy="661886"/>
          </a:xfrm>
          <a:prstGeom prst="roundRect">
            <a:avLst>
              <a:gd name="adj" fmla="val 5181"/>
            </a:avLst>
          </a:prstGeom>
          <a:solidFill>
            <a:schemeClr val="bg1">
              <a:lumMod val="95000"/>
            </a:schemeClr>
          </a:solidFill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나의 </a:t>
            </a:r>
            <a:r>
              <a:rPr lang="ko-KR" altLang="en-US" sz="1400" dirty="0" err="1">
                <a:solidFill>
                  <a:schemeClr val="tx1"/>
                </a:solidFill>
              </a:rPr>
              <a:t>원격저장소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48311" y="3535419"/>
            <a:ext cx="899565" cy="24617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upstream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918586" y="3535419"/>
            <a:ext cx="899565" cy="24617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origin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18586" y="5010358"/>
            <a:ext cx="2148964" cy="661886"/>
          </a:xfrm>
          <a:prstGeom prst="roundRect">
            <a:avLst>
              <a:gd name="adj" fmla="val 5181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나의 </a:t>
            </a:r>
            <a:r>
              <a:rPr lang="ko-KR" altLang="en-US" sz="1400" dirty="0" err="1">
                <a:solidFill>
                  <a:schemeClr val="tx1"/>
                </a:solidFill>
              </a:rPr>
              <a:t>로컬저장소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641203" y="3925251"/>
            <a:ext cx="1277383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85792" y="3627602"/>
            <a:ext cx="693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① fork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513768" y="4455401"/>
            <a:ext cx="0" cy="57001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57147" y="4571059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② clone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5535868" y="4439538"/>
            <a:ext cx="4276" cy="57082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64837" y="4537406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③ push</a:t>
            </a:r>
            <a:endParaRPr lang="ko-KR" altLang="en-US" sz="1400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641203" y="4323738"/>
            <a:ext cx="1277383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62152" y="4342916"/>
            <a:ext cx="742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④ Pull</a:t>
            </a:r>
          </a:p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6812" y="4115874"/>
            <a:ext cx="829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⑤merge</a:t>
            </a:r>
            <a:endParaRPr lang="ko-KR" altLang="en-US" sz="1400" dirty="0"/>
          </a:p>
        </p:txBody>
      </p:sp>
      <p:sp>
        <p:nvSpPr>
          <p:cNvPr id="5" name="굽은 화살표 4"/>
          <p:cNvSpPr/>
          <p:nvPr/>
        </p:nvSpPr>
        <p:spPr>
          <a:xfrm rot="5400000">
            <a:off x="4530769" y="3085536"/>
            <a:ext cx="1050314" cy="2829447"/>
          </a:xfrm>
          <a:prstGeom prst="bentArrow">
            <a:avLst>
              <a:gd name="adj1" fmla="val 6679"/>
              <a:gd name="adj2" fmla="val 8397"/>
              <a:gd name="adj3" fmla="val 12023"/>
              <a:gd name="adj4" fmla="val 43750"/>
            </a:avLst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굽은 화살표 22"/>
          <p:cNvSpPr/>
          <p:nvPr/>
        </p:nvSpPr>
        <p:spPr>
          <a:xfrm flipH="1">
            <a:off x="3641201" y="4152217"/>
            <a:ext cx="2176950" cy="873198"/>
          </a:xfrm>
          <a:prstGeom prst="bentArrow">
            <a:avLst>
              <a:gd name="adj1" fmla="val 9095"/>
              <a:gd name="adj2" fmla="val 8397"/>
              <a:gd name="adj3" fmla="val 13231"/>
              <a:gd name="adj4" fmla="val 46166"/>
            </a:avLst>
          </a:prstGeom>
          <a:solidFill>
            <a:schemeClr val="bg2">
              <a:lumMod val="60000"/>
              <a:lumOff val="40000"/>
              <a:alpha val="56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38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9" y="1476291"/>
            <a:ext cx="8829675" cy="499395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958495"/>
            <a:ext cx="8642350" cy="55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남</a:t>
            </a:r>
            <a:r>
              <a:rPr lang="en-US" altLang="ko-KR" dirty="0" smtClean="0"/>
              <a:t>(upstream) </a:t>
            </a:r>
            <a:r>
              <a:rPr lang="ko-KR" altLang="en-US" dirty="0" smtClean="0"/>
              <a:t>책임자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github</a:t>
            </a:r>
            <a:r>
              <a:rPr lang="en-US" altLang="ko-KR" dirty="0"/>
              <a:t> </a:t>
            </a:r>
            <a:r>
              <a:rPr lang="en-US" altLang="ko-KR" dirty="0" smtClean="0"/>
              <a:t>repository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1153344" y="6030408"/>
            <a:ext cx="1960245" cy="277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3589" y="5845609"/>
            <a:ext cx="1226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0000FF"/>
                </a:solidFill>
              </a:rPr>
              <a:t>다음 페이지에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299517" y="2222339"/>
            <a:ext cx="393969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09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958495"/>
            <a:ext cx="8642350" cy="55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남</a:t>
            </a:r>
            <a:r>
              <a:rPr lang="en-US" altLang="ko-KR" dirty="0" smtClean="0"/>
              <a:t>(upstream) </a:t>
            </a:r>
            <a:r>
              <a:rPr lang="ko-KR" altLang="en-US" dirty="0" smtClean="0"/>
              <a:t>책임</a:t>
            </a:r>
            <a:r>
              <a:rPr lang="ko-KR" altLang="en-US" dirty="0" smtClean="0"/>
              <a:t>자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github</a:t>
            </a:r>
            <a:r>
              <a:rPr lang="en-US" altLang="ko-KR" dirty="0"/>
              <a:t> </a:t>
            </a:r>
            <a:r>
              <a:rPr lang="en-US" altLang="ko-KR" dirty="0" smtClean="0"/>
              <a:t>repository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04" y="1514412"/>
            <a:ext cx="8244853" cy="47113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1155506" y="3350753"/>
            <a:ext cx="1784463" cy="357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669517" y="5747589"/>
            <a:ext cx="398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반려하고자 하면 </a:t>
            </a:r>
            <a:r>
              <a:rPr lang="en-US" altLang="ko-KR" sz="1400" dirty="0" smtClean="0">
                <a:solidFill>
                  <a:srgbClr val="0000FF"/>
                </a:solidFill>
              </a:rPr>
              <a:t>comment</a:t>
            </a:r>
            <a:r>
              <a:rPr lang="ko-KR" altLang="en-US" sz="1400" dirty="0" smtClean="0">
                <a:solidFill>
                  <a:srgbClr val="0000FF"/>
                </a:solidFill>
              </a:rPr>
              <a:t>하고 </a:t>
            </a:r>
            <a:r>
              <a:rPr lang="en-US" altLang="ko-KR" sz="1400" dirty="0" smtClean="0">
                <a:solidFill>
                  <a:srgbClr val="0000FF"/>
                </a:solidFill>
              </a:rPr>
              <a:t>close </a:t>
            </a:r>
            <a:r>
              <a:rPr lang="ko-KR" altLang="en-US" sz="1400" dirty="0" smtClean="0">
                <a:solidFill>
                  <a:srgbClr val="0000FF"/>
                </a:solidFill>
              </a:rPr>
              <a:t>클릭</a:t>
            </a:r>
            <a:r>
              <a:rPr lang="en-US" altLang="ko-KR" sz="1400" dirty="0" smtClean="0">
                <a:solidFill>
                  <a:srgbClr val="0000FF"/>
                </a:solidFill>
              </a:rPr>
              <a:t>.</a:t>
            </a:r>
          </a:p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통보와 동시에 </a:t>
            </a:r>
            <a:r>
              <a:rPr lang="en-US" altLang="ko-KR" sz="1400" dirty="0" smtClean="0">
                <a:solidFill>
                  <a:srgbClr val="0000FF"/>
                </a:solidFill>
              </a:rPr>
              <a:t>close</a:t>
            </a:r>
            <a:r>
              <a:rPr lang="ko-KR" altLang="en-US" sz="1400" dirty="0" smtClean="0">
                <a:solidFill>
                  <a:srgbClr val="0000FF"/>
                </a:solidFill>
              </a:rPr>
              <a:t>화면으로 바뀌면서 종료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V="1">
            <a:off x="5312780" y="5901478"/>
            <a:ext cx="685493" cy="5787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3132825" y="3529348"/>
            <a:ext cx="3058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세가지 종류의 </a:t>
            </a:r>
            <a:r>
              <a:rPr lang="en-US" altLang="ko-KR" sz="1400" dirty="0" smtClean="0">
                <a:solidFill>
                  <a:srgbClr val="0000FF"/>
                </a:solidFill>
              </a:rPr>
              <a:t>merge </a:t>
            </a:r>
            <a:r>
              <a:rPr lang="ko-KR" altLang="en-US" sz="1400" dirty="0" smtClean="0">
                <a:solidFill>
                  <a:srgbClr val="0000FF"/>
                </a:solidFill>
              </a:rPr>
              <a:t>종류가 있으나</a:t>
            </a:r>
            <a:endParaRPr lang="en-US" altLang="ko-KR" sz="1400" dirty="0" smtClean="0">
              <a:solidFill>
                <a:srgbClr val="0000FF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기본 선택하여 진행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  <a:endCxn id="9" idx="1"/>
          </p:cNvCxnSpPr>
          <p:nvPr/>
        </p:nvCxnSpPr>
        <p:spPr>
          <a:xfrm flipH="1" flipV="1">
            <a:off x="2939969" y="3529349"/>
            <a:ext cx="379806" cy="29054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39969" y="3167201"/>
            <a:ext cx="617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클릭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1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2" y="1698169"/>
            <a:ext cx="8772525" cy="401955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958495"/>
            <a:ext cx="8642350" cy="55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남</a:t>
            </a:r>
            <a:r>
              <a:rPr lang="en-US" altLang="ko-KR" dirty="0" smtClean="0"/>
              <a:t>(upstream) </a:t>
            </a:r>
            <a:r>
              <a:rPr lang="ko-KR" altLang="en-US" dirty="0" smtClean="0"/>
              <a:t>책임</a:t>
            </a:r>
            <a:r>
              <a:rPr lang="ko-KR" altLang="en-US" dirty="0" smtClean="0"/>
              <a:t>자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github</a:t>
            </a:r>
            <a:r>
              <a:rPr lang="en-US" altLang="ko-KR" dirty="0"/>
              <a:t> </a:t>
            </a:r>
            <a:r>
              <a:rPr lang="en-US" altLang="ko-KR" dirty="0" smtClean="0"/>
              <a:t>repository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877713" y="5167591"/>
            <a:ext cx="1784463" cy="357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3913" y="4890592"/>
            <a:ext cx="617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클릭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6748040" y="1794074"/>
            <a:ext cx="1388960" cy="23659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19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704543"/>
            <a:ext cx="7951808" cy="441493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958495"/>
            <a:ext cx="8642350" cy="55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남</a:t>
            </a:r>
            <a:r>
              <a:rPr lang="en-US" altLang="ko-KR" dirty="0" smtClean="0"/>
              <a:t>(upstream) </a:t>
            </a:r>
            <a:r>
              <a:rPr lang="ko-KR" altLang="en-US" dirty="0" smtClean="0"/>
              <a:t>책임</a:t>
            </a:r>
            <a:r>
              <a:rPr lang="ko-KR" altLang="en-US" dirty="0" smtClean="0"/>
              <a:t>자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github</a:t>
            </a:r>
            <a:r>
              <a:rPr lang="en-US" altLang="ko-KR" dirty="0"/>
              <a:t> </a:t>
            </a:r>
            <a:r>
              <a:rPr lang="en-US" altLang="ko-KR" dirty="0" smtClean="0"/>
              <a:t>repository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527975" y="3145779"/>
            <a:ext cx="907286" cy="357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234579" y="2510778"/>
            <a:ext cx="2353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00FF"/>
                </a:solidFill>
              </a:rPr>
              <a:t>Open</a:t>
            </a:r>
            <a:r>
              <a:rPr lang="ko-KR" altLang="en-US" sz="1400" dirty="0" smtClean="0">
                <a:solidFill>
                  <a:srgbClr val="0000FF"/>
                </a:solidFill>
              </a:rPr>
              <a:t>에서 </a:t>
            </a:r>
            <a:r>
              <a:rPr lang="en-US" altLang="ko-KR" sz="1400" dirty="0" smtClean="0">
                <a:solidFill>
                  <a:srgbClr val="0000FF"/>
                </a:solidFill>
              </a:rPr>
              <a:t>merged</a:t>
            </a:r>
            <a:r>
              <a:rPr lang="ko-KR" altLang="en-US" sz="1400" dirty="0" smtClean="0">
                <a:solidFill>
                  <a:srgbClr val="0000FF"/>
                </a:solidFill>
              </a:rPr>
              <a:t>로 변경됨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H="1">
            <a:off x="1234579" y="2801325"/>
            <a:ext cx="186950" cy="34445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6493397" y="4155310"/>
            <a:ext cx="740778" cy="21992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2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2337696"/>
            <a:ext cx="8614759" cy="316184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2923932" y="4363656"/>
            <a:ext cx="1601767" cy="308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2820311" y="3580942"/>
            <a:ext cx="2353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0000FF"/>
                </a:solidFill>
              </a:rPr>
              <a:t>원격저장소의 내용이 바뀜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H="1">
            <a:off x="3132827" y="4036145"/>
            <a:ext cx="186950" cy="34445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1148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남</a:t>
            </a:r>
            <a:r>
              <a:rPr lang="en-US" altLang="ko-KR" dirty="0" smtClean="0"/>
              <a:t>(</a:t>
            </a:r>
            <a:r>
              <a:rPr lang="en-US" altLang="ko-KR" dirty="0" smtClean="0"/>
              <a:t>upstream)</a:t>
            </a:r>
            <a:r>
              <a:rPr lang="ko-KR" altLang="en-US" dirty="0" smtClean="0"/>
              <a:t>의 저장소에 내가 만든 수정 내용이 반영됨</a:t>
            </a:r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오픈소스 기여의 시작</a:t>
            </a: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!!!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3835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2268639"/>
            <a:ext cx="7991475" cy="307657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2669289" y="4062669"/>
            <a:ext cx="1601767" cy="308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1148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남</a:t>
            </a:r>
            <a:r>
              <a:rPr lang="en-US" altLang="ko-KR" dirty="0" smtClean="0"/>
              <a:t>(</a:t>
            </a:r>
            <a:r>
              <a:rPr lang="en-US" altLang="ko-KR" dirty="0" smtClean="0"/>
              <a:t>upstream)</a:t>
            </a:r>
            <a:r>
              <a:rPr lang="ko-KR" altLang="en-US" dirty="0" smtClean="0"/>
              <a:t>이 나에게 </a:t>
            </a:r>
            <a:r>
              <a:rPr lang="en-US" altLang="ko-KR" dirty="0" smtClean="0"/>
              <a:t>PR</a:t>
            </a:r>
            <a:r>
              <a:rPr lang="ko-KR" altLang="en-US" dirty="0" smtClean="0"/>
              <a:t>이 완료되었음을 메일로 통보</a:t>
            </a:r>
            <a:endParaRPr lang="en-US" altLang="ko-KR" dirty="0"/>
          </a:p>
          <a:p>
            <a:pPr lvl="1"/>
            <a:r>
              <a:rPr lang="ko-KR" altLang="en-US" dirty="0" smtClean="0">
                <a:latin typeface="+mn-ea"/>
              </a:rPr>
              <a:t>내용 확인후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후속 조치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105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2669289" y="4062669"/>
            <a:ext cx="1601767" cy="308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1148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남</a:t>
            </a:r>
            <a:r>
              <a:rPr lang="en-US" altLang="ko-KR" dirty="0" smtClean="0"/>
              <a:t>(</a:t>
            </a:r>
            <a:r>
              <a:rPr lang="en-US" altLang="ko-KR" dirty="0" smtClean="0"/>
              <a:t>upstream)</a:t>
            </a:r>
            <a:r>
              <a:rPr lang="ko-KR" altLang="en-US" dirty="0"/>
              <a:t> </a:t>
            </a:r>
            <a:r>
              <a:rPr lang="ko-KR" altLang="en-US" dirty="0" smtClean="0"/>
              <a:t>내용을 나의 로컬로 </a:t>
            </a:r>
            <a:r>
              <a:rPr lang="en-US" altLang="ko-KR" dirty="0" smtClean="0"/>
              <a:t>pull</a:t>
            </a:r>
            <a:endParaRPr lang="en-US" altLang="ko-KR" dirty="0"/>
          </a:p>
          <a:p>
            <a:pPr lvl="1"/>
            <a:r>
              <a:rPr lang="en-US" altLang="ko-KR" dirty="0" smtClean="0">
                <a:latin typeface="+mn-ea"/>
              </a:rPr>
              <a:t>Upstream main </a:t>
            </a:r>
            <a:r>
              <a:rPr lang="ko-KR" altLang="en-US" dirty="0" smtClean="0">
                <a:latin typeface="+mn-ea"/>
              </a:rPr>
              <a:t>내용 </a:t>
            </a:r>
            <a:r>
              <a:rPr lang="en-US" altLang="ko-KR" dirty="0" smtClean="0">
                <a:latin typeface="+mn-ea"/>
              </a:rPr>
              <a:t>down </a:t>
            </a:r>
            <a:r>
              <a:rPr lang="ko-KR" altLang="en-US" dirty="0" smtClean="0">
                <a:latin typeface="+mn-ea"/>
              </a:rPr>
              <a:t>보</a:t>
            </a:r>
            <a:r>
              <a:rPr lang="ko-KR" altLang="en-US" dirty="0" smtClean="0">
                <a:latin typeface="+mn-ea"/>
              </a:rPr>
              <a:t>관</a:t>
            </a:r>
            <a:r>
              <a:rPr lang="en-US" altLang="ko-KR" dirty="0" smtClean="0"/>
              <a:t>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9" y="2158664"/>
            <a:ext cx="7486411" cy="32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7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2328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남</a:t>
            </a:r>
            <a:r>
              <a:rPr lang="en-US" altLang="ko-KR" dirty="0" smtClean="0"/>
              <a:t>(</a:t>
            </a:r>
            <a:r>
              <a:rPr lang="en-US" altLang="ko-KR" dirty="0" smtClean="0"/>
              <a:t>upstream)</a:t>
            </a:r>
            <a:r>
              <a:rPr lang="ko-KR" altLang="en-US" dirty="0"/>
              <a:t> </a:t>
            </a:r>
            <a:r>
              <a:rPr lang="ko-KR" altLang="en-US" dirty="0" smtClean="0"/>
              <a:t>내용을 나의 로컬로 </a:t>
            </a:r>
            <a:r>
              <a:rPr lang="en-US" altLang="ko-KR" dirty="0" smtClean="0"/>
              <a:t>pull</a:t>
            </a:r>
            <a:endParaRPr lang="en-US" altLang="ko-KR" dirty="0"/>
          </a:p>
          <a:p>
            <a:pPr lvl="1"/>
            <a:r>
              <a:rPr lang="ko-KR" altLang="en-US" dirty="0" smtClean="0">
                <a:latin typeface="+mn-ea"/>
              </a:rPr>
              <a:t>나의 로컬에서 </a:t>
            </a:r>
            <a:r>
              <a:rPr lang="en-US" altLang="ko-KR" dirty="0" smtClean="0">
                <a:latin typeface="+mn-ea"/>
              </a:rPr>
              <a:t>Upstream</a:t>
            </a:r>
            <a:r>
              <a:rPr lang="ko-KR" altLang="en-US" dirty="0" smtClean="0">
                <a:latin typeface="+mn-ea"/>
              </a:rPr>
              <a:t>과 연결하기</a:t>
            </a:r>
            <a:r>
              <a:rPr lang="en-US" altLang="ko-KR" dirty="0" smtClean="0"/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☞ </a:t>
            </a:r>
            <a:r>
              <a:rPr lang="en-US" altLang="ko-KR" dirty="0" err="1" smtClean="0">
                <a:latin typeface="+mn-ea"/>
              </a:rPr>
              <a:t>git</a:t>
            </a:r>
            <a:r>
              <a:rPr lang="en-US" altLang="ko-KR" dirty="0" smtClean="0">
                <a:latin typeface="+mn-ea"/>
              </a:rPr>
              <a:t> checkout main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☞ </a:t>
            </a:r>
            <a:r>
              <a:rPr lang="en-US" altLang="ko-KR" dirty="0" err="1" smtClean="0">
                <a:latin typeface="+mn-ea"/>
              </a:rPr>
              <a:t>git</a:t>
            </a:r>
            <a:r>
              <a:rPr lang="en-US" altLang="ko-KR" dirty="0" smtClean="0">
                <a:latin typeface="+mn-ea"/>
              </a:rPr>
              <a:t> remote </a:t>
            </a:r>
            <a:r>
              <a:rPr lang="en-US" altLang="ko-KR" dirty="0">
                <a:latin typeface="+mn-ea"/>
              </a:rPr>
              <a:t>add upstream </a:t>
            </a:r>
            <a:r>
              <a:rPr lang="en-US" altLang="ko-KR" dirty="0">
                <a:latin typeface="+mn-ea"/>
                <a:hlinkClick r:id="rId3"/>
              </a:rPr>
              <a:t>https://</a:t>
            </a:r>
            <a:r>
              <a:rPr lang="en-US" altLang="ko-KR" dirty="0" smtClean="0">
                <a:latin typeface="+mn-ea"/>
                <a:hlinkClick r:id="rId3"/>
              </a:rPr>
              <a:t>github.com/paichaisw/fork_sample.git</a:t>
            </a:r>
            <a:endParaRPr lang="en-US" altLang="ko-KR" dirty="0" smtClean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pull upstream main # upstream main </a:t>
            </a:r>
            <a:r>
              <a:rPr lang="ko-KR" altLang="en-US" dirty="0" smtClean="0">
                <a:latin typeface="+mn-ea"/>
              </a:rPr>
              <a:t>의 최신 내용을 나의 로컬로 복사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77" y="2790523"/>
            <a:ext cx="6991350" cy="466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54" y="3816234"/>
            <a:ext cx="6534150" cy="2295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562" y="4749386"/>
            <a:ext cx="19335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88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2328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남</a:t>
            </a:r>
            <a:r>
              <a:rPr lang="en-US" altLang="ko-KR" dirty="0" smtClean="0"/>
              <a:t>(</a:t>
            </a:r>
            <a:r>
              <a:rPr lang="en-US" altLang="ko-KR" dirty="0" smtClean="0"/>
              <a:t>upstream)</a:t>
            </a:r>
            <a:r>
              <a:rPr lang="ko-KR" altLang="en-US" dirty="0"/>
              <a:t> </a:t>
            </a:r>
            <a:r>
              <a:rPr lang="ko-KR" altLang="en-US" dirty="0" smtClean="0"/>
              <a:t>내용을 나의 로컬로 </a:t>
            </a:r>
            <a:r>
              <a:rPr lang="en-US" altLang="ko-KR" dirty="0" smtClean="0"/>
              <a:t>pull</a:t>
            </a:r>
            <a:endParaRPr lang="en-US" altLang="ko-KR" dirty="0"/>
          </a:p>
          <a:p>
            <a:pPr lvl="1"/>
            <a:r>
              <a:rPr lang="ko-KR" altLang="en-US" dirty="0" smtClean="0">
                <a:latin typeface="+mn-ea"/>
              </a:rPr>
              <a:t>나의 로컬에서 </a:t>
            </a:r>
            <a:r>
              <a:rPr lang="en-US" altLang="ko-KR" dirty="0" smtClean="0">
                <a:latin typeface="+mn-ea"/>
              </a:rPr>
              <a:t>develop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브랜치</a:t>
            </a:r>
            <a:r>
              <a:rPr lang="ko-KR" altLang="en-US" dirty="0" smtClean="0">
                <a:latin typeface="+mn-ea"/>
              </a:rPr>
              <a:t> 삭제하기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☞ </a:t>
            </a:r>
            <a:r>
              <a:rPr lang="en-US" altLang="ko-KR" dirty="0" err="1" smtClean="0">
                <a:latin typeface="+mn-ea"/>
              </a:rPr>
              <a:t>git</a:t>
            </a:r>
            <a:r>
              <a:rPr lang="en-US" altLang="ko-KR" dirty="0" smtClean="0">
                <a:latin typeface="+mn-ea"/>
              </a:rPr>
              <a:t> branch –d develop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로컬에서 </a:t>
            </a:r>
            <a:r>
              <a:rPr lang="en-US" altLang="ko-KR" dirty="0" smtClean="0">
                <a:latin typeface="+mn-ea"/>
              </a:rPr>
              <a:t>origin</a:t>
            </a:r>
            <a:r>
              <a:rPr lang="ko-KR" altLang="en-US" dirty="0" smtClean="0">
                <a:latin typeface="+mn-ea"/>
              </a:rPr>
              <a:t>으로 </a:t>
            </a:r>
            <a:r>
              <a:rPr lang="en-US" altLang="ko-KR" dirty="0" smtClean="0">
                <a:latin typeface="+mn-ea"/>
              </a:rPr>
              <a:t>main push</a:t>
            </a:r>
            <a:r>
              <a:rPr lang="ko-KR" altLang="en-US" dirty="0" smtClean="0">
                <a:latin typeface="+mn-ea"/>
              </a:rPr>
              <a:t>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push origin main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 smtClean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 smtClean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 smtClean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9815"/>
            <a:ext cx="8686800" cy="29813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3319777" y="5486400"/>
            <a:ext cx="1601767" cy="308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3485190" y="4660017"/>
            <a:ext cx="2353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00FF"/>
                </a:solidFill>
              </a:rPr>
              <a:t>Update</a:t>
            </a:r>
            <a:r>
              <a:rPr lang="ko-KR" altLang="en-US" sz="1400" dirty="0" smtClean="0">
                <a:solidFill>
                  <a:srgbClr val="0000FF"/>
                </a:solidFill>
              </a:rPr>
              <a:t>됨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</p:cNvCxnSpPr>
          <p:nvPr/>
        </p:nvCxnSpPr>
        <p:spPr>
          <a:xfrm flipH="1">
            <a:off x="3997098" y="4862206"/>
            <a:ext cx="250811" cy="6241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 flipH="1">
            <a:off x="1653022" y="3801436"/>
            <a:ext cx="916557" cy="203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24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1425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남</a:t>
            </a:r>
            <a:r>
              <a:rPr lang="en-US" altLang="ko-KR" dirty="0" smtClean="0"/>
              <a:t>(</a:t>
            </a:r>
            <a:r>
              <a:rPr lang="en-US" altLang="ko-KR" dirty="0" smtClean="0"/>
              <a:t>upstream)</a:t>
            </a:r>
            <a:r>
              <a:rPr lang="ko-KR" altLang="en-US" dirty="0"/>
              <a:t> </a:t>
            </a:r>
            <a:r>
              <a:rPr lang="ko-KR" altLang="en-US" dirty="0" smtClean="0"/>
              <a:t>내용을 나의 로컬로 </a:t>
            </a:r>
            <a:r>
              <a:rPr lang="en-US" altLang="ko-KR" dirty="0" smtClean="0"/>
              <a:t>pull</a:t>
            </a:r>
            <a:endParaRPr lang="en-US" altLang="ko-KR" dirty="0"/>
          </a:p>
          <a:p>
            <a:pPr lvl="1"/>
            <a:r>
              <a:rPr lang="en-US" altLang="ko-KR" dirty="0" smtClean="0">
                <a:latin typeface="+mn-ea"/>
              </a:rPr>
              <a:t>Origin</a:t>
            </a:r>
            <a:r>
              <a:rPr lang="ko-KR" altLang="en-US" dirty="0" smtClean="0">
                <a:latin typeface="+mn-ea"/>
              </a:rPr>
              <a:t>의 </a:t>
            </a:r>
            <a:r>
              <a:rPr lang="en-US" altLang="ko-KR" dirty="0" smtClean="0">
                <a:latin typeface="+mn-ea"/>
              </a:rPr>
              <a:t>develop </a:t>
            </a:r>
            <a:r>
              <a:rPr lang="ko-KR" altLang="en-US" dirty="0" err="1" smtClean="0">
                <a:latin typeface="+mn-ea"/>
              </a:rPr>
              <a:t>브랜치</a:t>
            </a:r>
            <a:r>
              <a:rPr lang="ko-KR" altLang="en-US" dirty="0" smtClean="0">
                <a:latin typeface="+mn-ea"/>
              </a:rPr>
              <a:t> 삭제하기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 </a:t>
            </a:r>
            <a:r>
              <a:rPr lang="en-US" altLang="ko-KR" dirty="0" smtClean="0">
                <a:latin typeface="+mn-ea"/>
              </a:rPr>
              <a:t>–d origin develop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 smtClean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2546431"/>
            <a:ext cx="3990975" cy="3162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449" y="2584531"/>
            <a:ext cx="3810000" cy="30861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402212" y="3750197"/>
            <a:ext cx="329215" cy="377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98785" y="5708731"/>
            <a:ext cx="1343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rgbClr val="FF0000"/>
                </a:solidFill>
              </a:rPr>
              <a:t>정리 끝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9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9" y="3635432"/>
            <a:ext cx="6496050" cy="2381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09" y="2474813"/>
            <a:ext cx="7553325" cy="102870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>
                <a:solidFill>
                  <a:srgbClr val="0000FF"/>
                </a:solidFill>
              </a:rPr>
              <a:t>남의</a:t>
            </a:r>
            <a:r>
              <a:rPr lang="ko-KR" altLang="en-US" dirty="0"/>
              <a:t> 원격저장소를 나의 원격저장소로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+mn-ea"/>
              </a:rPr>
              <a:t>나의 원격저장소로 로그인</a:t>
            </a:r>
            <a:r>
              <a:rPr lang="ko-KR" altLang="en-US" dirty="0">
                <a:latin typeface="+mn-ea"/>
              </a:rPr>
              <a:t>하여 찾기 창에서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복제하고자 하는 남의 원격저장소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찾기 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6554914" y="2281327"/>
            <a:ext cx="5543" cy="76296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6300955" y="3044296"/>
            <a:ext cx="833386" cy="266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5E06FA-BFBA-4CCA-A22D-3A6F5C5CC0CC}"/>
              </a:ext>
            </a:extLst>
          </p:cNvPr>
          <p:cNvSpPr/>
          <p:nvPr/>
        </p:nvSpPr>
        <p:spPr>
          <a:xfrm>
            <a:off x="4372239" y="5255148"/>
            <a:ext cx="2182675" cy="318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480546-BE68-417B-92B0-B55890B0911E}"/>
              </a:ext>
            </a:extLst>
          </p:cNvPr>
          <p:cNvCxnSpPr>
            <a:cxnSpLocks/>
          </p:cNvCxnSpPr>
          <p:nvPr/>
        </p:nvCxnSpPr>
        <p:spPr>
          <a:xfrm flipH="1">
            <a:off x="5167087" y="3310950"/>
            <a:ext cx="1277256" cy="188633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59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1425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smtClean="0"/>
              <a:t>전체 요약 </a:t>
            </a:r>
            <a:r>
              <a:rPr lang="ko-KR" altLang="en-US" dirty="0" smtClean="0"/>
              <a:t>순서 </a:t>
            </a:r>
            <a:endParaRPr lang="en-US" altLang="ko-KR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98785" y="5708731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</a:rPr>
              <a:t>정리 해야 함</a:t>
            </a:r>
            <a:r>
              <a:rPr lang="en-US" altLang="ko-KR" sz="2800" smtClean="0">
                <a:solidFill>
                  <a:srgbClr val="FF0000"/>
                </a:solidFill>
              </a:rPr>
              <a:t>.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554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638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smtClean="0"/>
              <a:t>Credential manager (</a:t>
            </a:r>
            <a:r>
              <a:rPr lang="ko-KR" altLang="en-US" dirty="0" smtClean="0"/>
              <a:t>내용 확인 필요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동작 관계 등</a:t>
            </a:r>
            <a:r>
              <a:rPr lang="en-US" altLang="ko-KR" dirty="0"/>
              <a:t>)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접속 권한 자동화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4" y="1583678"/>
            <a:ext cx="8444586" cy="46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2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내용 확인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508177-3FA3-49B2-99ED-5D76B074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946526"/>
            <a:ext cx="7901815" cy="16083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7038A4-9D8B-4E63-B191-BB5F3094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157" y="3524038"/>
            <a:ext cx="7361326" cy="30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77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1819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Request(PR)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sz="1600" dirty="0">
                <a:latin typeface="+mn-ea"/>
              </a:rPr>
              <a:t>내가 수정한 것을 당겨서</a:t>
            </a:r>
            <a:r>
              <a:rPr lang="en-US" altLang="ko-KR" sz="1600" dirty="0">
                <a:latin typeface="+mn-ea"/>
              </a:rPr>
              <a:t>(pull) </a:t>
            </a:r>
            <a:r>
              <a:rPr lang="ko-KR" altLang="en-US" sz="1600" dirty="0">
                <a:latin typeface="+mn-ea"/>
              </a:rPr>
              <a:t>당신의 저장소에 </a:t>
            </a:r>
            <a:r>
              <a:rPr lang="en-US" altLang="ko-KR" sz="1600" dirty="0">
                <a:latin typeface="+mn-ea"/>
              </a:rPr>
              <a:t>merge</a:t>
            </a:r>
            <a:r>
              <a:rPr lang="ko-KR" altLang="en-US" sz="1600" dirty="0">
                <a:latin typeface="+mn-ea"/>
              </a:rPr>
              <a:t>시켜 달라고 요청</a:t>
            </a:r>
            <a:r>
              <a:rPr lang="en-US" altLang="ko-KR" sz="1600" dirty="0">
                <a:latin typeface="+mn-ea"/>
              </a:rPr>
              <a:t>(Request)</a:t>
            </a: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en-US" altLang="ko-KR" dirty="0"/>
              <a:t>Pull Request </a:t>
            </a:r>
            <a:r>
              <a:rPr lang="ko-KR" altLang="en-US" dirty="0"/>
              <a:t>과정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448310" y="3188520"/>
            <a:ext cx="2192893" cy="661886"/>
          </a:xfrm>
          <a:prstGeom prst="roundRect">
            <a:avLst>
              <a:gd name="adj" fmla="val 5181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남의 </a:t>
            </a:r>
            <a:r>
              <a:rPr lang="ko-KR" altLang="en-US" sz="1400" dirty="0" err="1">
                <a:solidFill>
                  <a:schemeClr val="tx1"/>
                </a:solidFill>
              </a:rPr>
              <a:t>원격저장소</a:t>
            </a:r>
            <a:r>
              <a:rPr lang="en-US" altLang="ko-KR" sz="1400" dirty="0">
                <a:solidFill>
                  <a:schemeClr val="tx1"/>
                </a:solidFill>
              </a:rPr>
              <a:t>     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18586" y="3188520"/>
            <a:ext cx="2148964" cy="661886"/>
          </a:xfrm>
          <a:prstGeom prst="roundRect">
            <a:avLst>
              <a:gd name="adj" fmla="val 5181"/>
            </a:avLst>
          </a:prstGeom>
          <a:solidFill>
            <a:schemeClr val="bg1">
              <a:lumMod val="95000"/>
            </a:schemeClr>
          </a:solidFill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나의 </a:t>
            </a:r>
            <a:r>
              <a:rPr lang="ko-KR" altLang="en-US" sz="1400" dirty="0" err="1">
                <a:solidFill>
                  <a:schemeClr val="tx1"/>
                </a:solidFill>
              </a:rPr>
              <a:t>원격저장소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48311" y="2945481"/>
            <a:ext cx="899565" cy="24617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upstream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918586" y="2945481"/>
            <a:ext cx="899565" cy="24617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origin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18586" y="4420420"/>
            <a:ext cx="2148964" cy="661886"/>
          </a:xfrm>
          <a:prstGeom prst="roundRect">
            <a:avLst>
              <a:gd name="adj" fmla="val 5181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나의 </a:t>
            </a:r>
            <a:r>
              <a:rPr lang="ko-KR" altLang="en-US" sz="1400" dirty="0" err="1">
                <a:solidFill>
                  <a:schemeClr val="tx1"/>
                </a:solidFill>
              </a:rPr>
              <a:t>로컬저장소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641203" y="3335313"/>
            <a:ext cx="1277383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85792" y="3024964"/>
            <a:ext cx="693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① fork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650168" y="3850406"/>
            <a:ext cx="0" cy="57001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87505" y="398112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② clone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6211914" y="3849600"/>
            <a:ext cx="4276" cy="57082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85828" y="3987750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③ push</a:t>
            </a:r>
            <a:endParaRPr lang="ko-KR" altLang="en-US" sz="1400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641203" y="3733800"/>
            <a:ext cx="1277383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62152" y="3765678"/>
            <a:ext cx="742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④ Pull</a:t>
            </a:r>
          </a:p>
          <a:p>
            <a:pPr algn="ctr"/>
            <a:r>
              <a:rPr lang="en-US" altLang="ko-KR" sz="1400" dirty="0"/>
              <a:t>request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861412" y="3557686"/>
            <a:ext cx="829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⑤merge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9299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AD1CED-DE95-414C-A341-957F305A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6" y="2081730"/>
            <a:ext cx="7176488" cy="340974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5FA2B1-BFAF-488E-9931-C537BCE01888}"/>
              </a:ext>
            </a:extLst>
          </p:cNvPr>
          <p:cNvCxnSpPr>
            <a:cxnSpLocks/>
          </p:cNvCxnSpPr>
          <p:nvPr/>
        </p:nvCxnSpPr>
        <p:spPr>
          <a:xfrm flipH="1">
            <a:off x="2146885" y="1918697"/>
            <a:ext cx="736436" cy="79403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724628" y="2712736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06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C5767C-F3DA-4516-BD7F-A50500F0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7" y="2061931"/>
            <a:ext cx="7233222" cy="388325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dirty="0">
                <a:latin typeface="+mn-ea"/>
              </a:rPr>
              <a:t>New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6802588" y="3156975"/>
            <a:ext cx="1026319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3544584" y="1900719"/>
            <a:ext cx="3258004" cy="125625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58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남의 원격저장소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원래의 저장소</a:t>
            </a:r>
            <a:r>
              <a:rPr lang="en-US" altLang="ko-KR" dirty="0">
                <a:latin typeface="+mn-ea"/>
              </a:rPr>
              <a:t>, upstream)</a:t>
            </a:r>
            <a:r>
              <a:rPr lang="ko-KR" altLang="en-US" dirty="0">
                <a:latin typeface="+mn-ea"/>
              </a:rPr>
              <a:t>로 연결됨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Create pull request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032C1-FC43-4479-8DA0-C1C73A79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9" y="2329376"/>
            <a:ext cx="8157633" cy="34830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565128" y="2448057"/>
            <a:ext cx="2044508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1520580" y="1952090"/>
            <a:ext cx="0" cy="4959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6852912" y="5297897"/>
            <a:ext cx="1407510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2A6BA5-165E-4042-BDD3-6638644F643A}"/>
              </a:ext>
            </a:extLst>
          </p:cNvPr>
          <p:cNvCxnSpPr>
            <a:cxnSpLocks/>
          </p:cNvCxnSpPr>
          <p:nvPr/>
        </p:nvCxnSpPr>
        <p:spPr>
          <a:xfrm>
            <a:off x="3174715" y="2250040"/>
            <a:ext cx="3678197" cy="304785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6596B7-EC0A-48F7-8246-5AD4A21BAE08}"/>
              </a:ext>
            </a:extLst>
          </p:cNvPr>
          <p:cNvSpPr/>
          <p:nvPr/>
        </p:nvSpPr>
        <p:spPr>
          <a:xfrm>
            <a:off x="961196" y="4299530"/>
            <a:ext cx="6593490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B014FC-F769-4EEE-8ED5-313F301C6A51}"/>
              </a:ext>
            </a:extLst>
          </p:cNvPr>
          <p:cNvSpPr txBox="1"/>
          <p:nvPr/>
        </p:nvSpPr>
        <p:spPr>
          <a:xfrm>
            <a:off x="82369" y="4583685"/>
            <a:ext cx="11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1. </a:t>
            </a:r>
            <a:r>
              <a:rPr lang="ko-KR" altLang="en-US" sz="1400" dirty="0">
                <a:solidFill>
                  <a:srgbClr val="C00000"/>
                </a:solidFill>
              </a:rPr>
              <a:t>내용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AD6DCA-657B-43B5-ABD1-3CAB0DD2349C}"/>
              </a:ext>
            </a:extLst>
          </p:cNvPr>
          <p:cNvSpPr/>
          <p:nvPr/>
        </p:nvSpPr>
        <p:spPr>
          <a:xfrm>
            <a:off x="539551" y="3522824"/>
            <a:ext cx="2044508" cy="29514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97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스크롤 다운하면 변경된 내용이 보임 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80C27-474B-4B3D-ACC9-22125158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38" y="2091517"/>
            <a:ext cx="7399884" cy="38431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97B688-7C0F-41FF-9630-B24473526EDB}"/>
              </a:ext>
            </a:extLst>
          </p:cNvPr>
          <p:cNvSpPr/>
          <p:nvPr/>
        </p:nvSpPr>
        <p:spPr>
          <a:xfrm>
            <a:off x="972081" y="4735643"/>
            <a:ext cx="3959147" cy="914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27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8EB6E67-4574-4BAD-9E59-0D358A6E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83" y="1112867"/>
            <a:ext cx="7859730" cy="510674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171304" y="1877310"/>
            <a:ext cx="6452122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4602875" y="5815831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29761-12E3-44F4-9FCF-46E3D8C9C702}"/>
              </a:ext>
            </a:extLst>
          </p:cNvPr>
          <p:cNvSpPr txBox="1"/>
          <p:nvPr/>
        </p:nvSpPr>
        <p:spPr>
          <a:xfrm>
            <a:off x="226082" y="160035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1. </a:t>
            </a:r>
            <a:r>
              <a:rPr lang="ko-KR" altLang="en-US" sz="1400" dirty="0">
                <a:solidFill>
                  <a:srgbClr val="C00000"/>
                </a:solidFill>
              </a:rPr>
              <a:t>내용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9EB3F-C88D-4219-8969-F12A02CCEABF}"/>
              </a:ext>
            </a:extLst>
          </p:cNvPr>
          <p:cNvSpPr txBox="1"/>
          <p:nvPr/>
        </p:nvSpPr>
        <p:spPr>
          <a:xfrm>
            <a:off x="226082" y="29943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2. </a:t>
            </a:r>
            <a:r>
              <a:rPr lang="ko-KR" altLang="en-US" sz="1400" dirty="0">
                <a:solidFill>
                  <a:srgbClr val="C00000"/>
                </a:solidFill>
              </a:rPr>
              <a:t>제목 기입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3A7F46-E95A-48F0-B586-406E4FF90976}"/>
              </a:ext>
            </a:extLst>
          </p:cNvPr>
          <p:cNvSpPr/>
          <p:nvPr/>
        </p:nvSpPr>
        <p:spPr>
          <a:xfrm>
            <a:off x="1304203" y="270728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583ED-26EE-4A38-8EF5-F8516E4A0382}"/>
              </a:ext>
            </a:extLst>
          </p:cNvPr>
          <p:cNvSpPr txBox="1"/>
          <p:nvPr/>
        </p:nvSpPr>
        <p:spPr>
          <a:xfrm>
            <a:off x="3706475" y="58210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4. PR </a:t>
            </a:r>
            <a:r>
              <a:rPr lang="ko-KR" altLang="en-US" sz="1400" dirty="0">
                <a:solidFill>
                  <a:srgbClr val="C00000"/>
                </a:solidFill>
              </a:rPr>
              <a:t>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20403-7065-4267-8619-F2EC450E2E71}"/>
              </a:ext>
            </a:extLst>
          </p:cNvPr>
          <p:cNvSpPr txBox="1"/>
          <p:nvPr/>
        </p:nvSpPr>
        <p:spPr>
          <a:xfrm>
            <a:off x="226082" y="4127999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3. </a:t>
            </a:r>
            <a:r>
              <a:rPr lang="ko-KR" altLang="en-US" sz="1400" dirty="0">
                <a:solidFill>
                  <a:srgbClr val="C00000"/>
                </a:solidFill>
              </a:rPr>
              <a:t>내용 기입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6634BD-8D4D-411F-93C7-2B17EA968638}"/>
              </a:ext>
            </a:extLst>
          </p:cNvPr>
          <p:cNvSpPr/>
          <p:nvPr/>
        </p:nvSpPr>
        <p:spPr>
          <a:xfrm>
            <a:off x="600185" y="1117418"/>
            <a:ext cx="2044508" cy="29514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416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094380-6C12-48CF-923C-EF3F4BFD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83" y="1078787"/>
            <a:ext cx="8578296" cy="432542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FCF17-92FD-44FC-A03B-CEC712F35F94}"/>
              </a:ext>
            </a:extLst>
          </p:cNvPr>
          <p:cNvSpPr txBox="1"/>
          <p:nvPr/>
        </p:nvSpPr>
        <p:spPr>
          <a:xfrm>
            <a:off x="7746765" y="5219057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</a:rPr>
              <a:t>제목 기입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ABD7BC-66E9-439F-9DB5-E4C9B4BAC9AA}"/>
              </a:ext>
            </a:extLst>
          </p:cNvPr>
          <p:cNvSpPr/>
          <p:nvPr/>
        </p:nvSpPr>
        <p:spPr>
          <a:xfrm>
            <a:off x="6790604" y="4879640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3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0DE97-0095-4907-9BDD-4CABC915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39" y="2065581"/>
            <a:ext cx="7376845" cy="241572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화면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클릭하자마자 곧 바로 나의 원격저장소에 복사 시작됨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7459041" y="2528458"/>
            <a:ext cx="508010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212442" y="2542976"/>
            <a:ext cx="1592403" cy="229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V="1">
            <a:off x="1890445" y="2700385"/>
            <a:ext cx="5568596" cy="211255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3">
            <a:extLst>
              <a:ext uri="{FF2B5EF4-FFF2-40B4-BE49-F238E27FC236}">
                <a16:creationId xmlns:a16="http://schemas.microsoft.com/office/drawing/2014/main" id="{E2121789-1822-4DD9-8CD2-88DC0574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526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E24488-1B91-4B77-9641-2CC86381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459009"/>
            <a:ext cx="8639843" cy="394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00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650108-72C6-4C90-B98F-E20AF1F4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2" y="1354427"/>
            <a:ext cx="8422676" cy="41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5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6251368-73BF-4031-B505-5BFAA218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9" y="1482421"/>
            <a:ext cx="8260154" cy="41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3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19ECAC6-4812-468B-8246-AAB8968A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958134"/>
            <a:ext cx="8113450" cy="53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28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2AB80E3-BF0B-4E94-9ACB-0CDA9BFC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6" y="1239950"/>
            <a:ext cx="8147407" cy="48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6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EA7145-271E-4097-87DE-0A1398572ACC}"/>
              </a:ext>
            </a:extLst>
          </p:cNvPr>
          <p:cNvSpPr txBox="1"/>
          <p:nvPr/>
        </p:nvSpPr>
        <p:spPr>
          <a:xfrm>
            <a:off x="945223" y="1778099"/>
            <a:ext cx="316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Paichaisw</a:t>
            </a:r>
            <a:r>
              <a:rPr lang="ko-KR" altLang="en-US" dirty="0">
                <a:solidFill>
                  <a:srgbClr val="FF0000"/>
                </a:solidFill>
              </a:rPr>
              <a:t>로 가서 승인해야 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91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" y="1603570"/>
            <a:ext cx="9122224" cy="38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68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1" y="1618397"/>
            <a:ext cx="8972739" cy="42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26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956160"/>
            <a:ext cx="8062520" cy="56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65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31" y="956160"/>
            <a:ext cx="9193331" cy="53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51" y="2176796"/>
            <a:ext cx="6871246" cy="289193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</a:t>
            </a:r>
            <a:r>
              <a:rPr lang="ko-KR" altLang="en-US" dirty="0" smtClean="0">
                <a:latin typeface="+mn-ea"/>
              </a:rPr>
              <a:t>계정에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1105798" y="2240451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649431" cy="178683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526176" y="3764508"/>
            <a:ext cx="2044558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5404" y="2644915"/>
            <a:ext cx="928655" cy="226275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3">
            <a:extLst>
              <a:ext uri="{FF2B5EF4-FFF2-40B4-BE49-F238E27FC236}">
                <a16:creationId xmlns:a16="http://schemas.microsoft.com/office/drawing/2014/main" id="{6B1A33DE-59D5-426F-9D46-4B8EC910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28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482417"/>
            <a:ext cx="79629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43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305306"/>
            <a:ext cx="8381063" cy="46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80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0" y="1437346"/>
            <a:ext cx="8567724" cy="46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5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45" y="1201854"/>
            <a:ext cx="9184445" cy="50360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87936" y="1598442"/>
            <a:ext cx="1068661" cy="3804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00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4" y="1965278"/>
            <a:ext cx="9034676" cy="40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46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" y="2282230"/>
            <a:ext cx="9021170" cy="36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3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" y="1992573"/>
            <a:ext cx="9075598" cy="41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03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3976"/>
            <a:ext cx="9144000" cy="477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73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81" y="1524715"/>
            <a:ext cx="6515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19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30" y="1918932"/>
            <a:ext cx="6248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48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9" y="2064257"/>
            <a:ext cx="8025977" cy="3913163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남</a:t>
            </a:r>
            <a:r>
              <a:rPr lang="ko-KR" altLang="en-US" dirty="0" smtClean="0">
                <a:latin typeface="+mn-ea"/>
              </a:rPr>
              <a:t>의 원격저장소가 나의 원격저장소에 그대로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6B1A33DE-59D5-426F-9D46-4B8EC910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694839" y="2747161"/>
            <a:ext cx="2242424" cy="210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17989" y="3171887"/>
            <a:ext cx="164324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586029" y="2092806"/>
            <a:ext cx="501992" cy="440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81" y="21745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rgbClr val="FF0000"/>
                </a:solidFill>
              </a:rPr>
              <a:t>클릭</a:t>
            </a:r>
            <a:endParaRPr lang="ko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322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584851"/>
            <a:ext cx="8561766" cy="34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37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7727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1100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en-US" altLang="ko-KR" dirty="0" err="1" smtClean="0">
                <a:latin typeface="+mn-ea"/>
              </a:rPr>
              <a:t>MaStoTest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시작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화면</a:t>
            </a:r>
            <a:r>
              <a:rPr lang="en-US" altLang="ko-KR" dirty="0" smtClean="0">
                <a:latin typeface="+mn-ea"/>
              </a:rPr>
              <a:t>: fork </a:t>
            </a:r>
            <a:r>
              <a:rPr lang="ko-KR" altLang="en-US" dirty="0" smtClean="0">
                <a:latin typeface="+mn-ea"/>
              </a:rPr>
              <a:t>된 저장소를 의미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E2121789-1822-4DD9-8CD2-88DC0574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" y="1942799"/>
            <a:ext cx="7703555" cy="36517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180618" y="3577535"/>
            <a:ext cx="1506077" cy="253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868103" y="3531235"/>
            <a:ext cx="300942" cy="300942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>
            <a:off x="1076446" y="1942799"/>
            <a:ext cx="2222339" cy="163473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02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6" y="2032664"/>
            <a:ext cx="6799800" cy="328796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</a:t>
            </a:r>
            <a:r>
              <a:rPr lang="ko-KR" altLang="en-US" dirty="0">
                <a:solidFill>
                  <a:srgbClr val="FF0000"/>
                </a:solidFill>
              </a:rPr>
              <a:t>원격저장소로 복제하기</a:t>
            </a:r>
            <a:r>
              <a:rPr lang="en-US" altLang="ko-KR" dirty="0">
                <a:solidFill>
                  <a:srgbClr val="FF0000"/>
                </a:solidFill>
              </a:rPr>
              <a:t>(fork)</a:t>
            </a:r>
          </a:p>
          <a:p>
            <a:pPr lvl="1"/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paichaisw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/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fork_sample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화면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E2121789-1822-4DD9-8CD2-88DC0574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035791" y="3801313"/>
            <a:ext cx="1373112" cy="22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360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6" y="2032664"/>
            <a:ext cx="6799800" cy="328796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</a:t>
            </a:r>
            <a:r>
              <a:rPr lang="ko-KR" altLang="en-US" dirty="0">
                <a:solidFill>
                  <a:srgbClr val="FF0000"/>
                </a:solidFill>
              </a:rPr>
              <a:t>원격저장소로 복제하기</a:t>
            </a:r>
            <a:r>
              <a:rPr lang="en-US" altLang="ko-KR" dirty="0">
                <a:solidFill>
                  <a:srgbClr val="FF0000"/>
                </a:solidFill>
              </a:rPr>
              <a:t>(fork)</a:t>
            </a:r>
          </a:p>
          <a:p>
            <a:pPr lvl="1"/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paichaisw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/fork-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exp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생김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E2121789-1822-4DD9-8CD2-88DC0574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035791" y="3801313"/>
            <a:ext cx="1373112" cy="22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73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EF28E4-CC5F-4E60-8FC9-2C527BF48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001611"/>
            <a:ext cx="8210550" cy="470535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</a:t>
            </a:r>
            <a:r>
              <a:rPr lang="ko-KR" altLang="en-US" dirty="0">
                <a:solidFill>
                  <a:srgbClr val="FF0000"/>
                </a:solidFill>
              </a:rPr>
              <a:t>원격저장소로 복제하기</a:t>
            </a:r>
            <a:r>
              <a:rPr lang="en-US" altLang="ko-KR" dirty="0">
                <a:solidFill>
                  <a:srgbClr val="FF0000"/>
                </a:solidFill>
              </a:rPr>
              <a:t>(fork)</a:t>
            </a:r>
          </a:p>
          <a:p>
            <a:pPr lvl="1"/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paichaisw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/fork-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exp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생김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PR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완료후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기여자가 되면 표시가 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E2121789-1822-4DD9-8CD2-88DC0574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774534" y="4508884"/>
            <a:ext cx="1373112" cy="22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7B0676-EEA6-4013-9E98-26E3CF901922}"/>
              </a:ext>
            </a:extLst>
          </p:cNvPr>
          <p:cNvSpPr/>
          <p:nvPr/>
        </p:nvSpPr>
        <p:spPr>
          <a:xfrm>
            <a:off x="720105" y="3616256"/>
            <a:ext cx="1373112" cy="229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722280-3E98-4324-B464-DBA750C6214F}"/>
              </a:ext>
            </a:extLst>
          </p:cNvPr>
          <p:cNvCxnSpPr/>
          <p:nvPr/>
        </p:nvCxnSpPr>
        <p:spPr>
          <a:xfrm flipH="1">
            <a:off x="1741714" y="2001611"/>
            <a:ext cx="2830286" cy="161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5001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19" y="3155352"/>
            <a:ext cx="6279309" cy="3346513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로컬에서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브랜치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생성후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파일 수정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commit </a:t>
            </a:r>
            <a:r>
              <a:rPr lang="ko-KR" altLang="en-US" dirty="0">
                <a:latin typeface="+mn-ea"/>
              </a:rPr>
              <a:t>후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 origin feature1(</a:t>
            </a:r>
            <a:r>
              <a:rPr lang="ko-KR" altLang="en-US" dirty="0">
                <a:latin typeface="+mn-ea"/>
              </a:rPr>
              <a:t>신규브랜치명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하면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나타나는 화면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여기서 </a:t>
            </a:r>
            <a:r>
              <a:rPr lang="en-US" altLang="ko-KR" dirty="0">
                <a:latin typeface="+mn-ea"/>
              </a:rPr>
              <a:t>compare pull R </a:t>
            </a:r>
            <a:r>
              <a:rPr lang="ko-KR" altLang="en-US" dirty="0">
                <a:latin typeface="+mn-ea"/>
              </a:rPr>
              <a:t>실시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1500058" y="4630994"/>
            <a:ext cx="4389465" cy="367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1500059" y="3854245"/>
            <a:ext cx="1243142" cy="285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289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9" y="2106639"/>
            <a:ext cx="7547794" cy="402254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여기서 </a:t>
            </a:r>
            <a:r>
              <a:rPr lang="en-US" altLang="ko-KR" dirty="0">
                <a:latin typeface="+mn-ea"/>
              </a:rPr>
              <a:t>upstream </a:t>
            </a:r>
            <a:r>
              <a:rPr lang="ko-KR" altLang="en-US" dirty="0">
                <a:latin typeface="+mn-ea"/>
              </a:rPr>
              <a:t>저장소가 나타남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스크롤 </a:t>
            </a:r>
            <a:r>
              <a:rPr lang="ko-KR" altLang="en-US" dirty="0" err="1">
                <a:latin typeface="+mn-ea"/>
              </a:rPr>
              <a:t>다운하면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create </a:t>
            </a:r>
            <a:r>
              <a:rPr lang="en-US" altLang="ko-KR" dirty="0" err="1">
                <a:latin typeface="+mn-ea"/>
              </a:rPr>
              <a:t>pR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버튼과 </a:t>
            </a:r>
            <a:r>
              <a:rPr lang="ko-KR" altLang="en-US" dirty="0" err="1">
                <a:latin typeface="+mn-ea"/>
              </a:rPr>
              <a:t>변경내용이</a:t>
            </a:r>
            <a:r>
              <a:rPr lang="ko-KR" altLang="en-US" dirty="0">
                <a:latin typeface="+mn-ea"/>
              </a:rPr>
              <a:t> 보임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539551" y="2369574"/>
            <a:ext cx="1967675" cy="368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972171" y="3749846"/>
            <a:ext cx="4779700" cy="368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1345797" y="4398776"/>
            <a:ext cx="1269584" cy="202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13703" y="4372825"/>
            <a:ext cx="432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 </a:t>
            </a:r>
            <a:r>
              <a:rPr lang="ko-KR" altLang="en-US" sz="1400" dirty="0">
                <a:solidFill>
                  <a:srgbClr val="0000FF"/>
                </a:solidFill>
              </a:rPr>
              <a:t>변경 필요</a:t>
            </a:r>
            <a:r>
              <a:rPr lang="en-US" altLang="ko-KR" sz="1400" dirty="0">
                <a:solidFill>
                  <a:srgbClr val="0000FF"/>
                </a:solidFill>
              </a:rPr>
              <a:t>. </a:t>
            </a:r>
            <a:r>
              <a:rPr lang="ko-KR" altLang="en-US" sz="1400" dirty="0">
                <a:solidFill>
                  <a:srgbClr val="0000FF"/>
                </a:solidFill>
              </a:rPr>
              <a:t>로컬에서 </a:t>
            </a:r>
            <a:r>
              <a:rPr lang="en-US" altLang="ko-KR" sz="1400" dirty="0">
                <a:solidFill>
                  <a:srgbClr val="0000FF"/>
                </a:solidFill>
              </a:rPr>
              <a:t>commit </a:t>
            </a:r>
            <a:r>
              <a:rPr lang="ko-KR" altLang="en-US" sz="1400" dirty="0">
                <a:solidFill>
                  <a:srgbClr val="0000FF"/>
                </a:solidFill>
              </a:rPr>
              <a:t>메시지 그대로 표출됨</a:t>
            </a:r>
            <a:r>
              <a:rPr lang="en-US" altLang="ko-KR" sz="1400" dirty="0">
                <a:solidFill>
                  <a:srgbClr val="0000FF"/>
                </a:solidFill>
              </a:rPr>
              <a:t>.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88595" y="3198971"/>
            <a:ext cx="1530139" cy="27001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68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18" y="1897484"/>
            <a:ext cx="8444288" cy="408550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앞쪽에서 </a:t>
            </a:r>
            <a:r>
              <a:rPr lang="en-US" altLang="ko-KR" dirty="0">
                <a:latin typeface="+mn-ea"/>
              </a:rPr>
              <a:t>create PR </a:t>
            </a:r>
            <a:r>
              <a:rPr lang="ko-KR" altLang="en-US" dirty="0">
                <a:latin typeface="+mn-ea"/>
              </a:rPr>
              <a:t>클릭하면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539551" y="2369574"/>
            <a:ext cx="1967675" cy="368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1538137" y="4016359"/>
            <a:ext cx="3594302" cy="25084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1119655" y="3058191"/>
            <a:ext cx="836964" cy="3030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98530" y="3970804"/>
            <a:ext cx="1963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 </a:t>
            </a:r>
            <a:r>
              <a:rPr lang="en-US" altLang="ko-KR" sz="1400" dirty="0">
                <a:solidFill>
                  <a:srgbClr val="0000FF"/>
                </a:solidFill>
              </a:rPr>
              <a:t>Comment</a:t>
            </a:r>
            <a:r>
              <a:rPr lang="ko-KR" altLang="en-US" sz="1400" dirty="0">
                <a:solidFill>
                  <a:srgbClr val="0000FF"/>
                </a:solidFill>
              </a:rPr>
              <a:t> 남긴 내용</a:t>
            </a:r>
            <a:r>
              <a:rPr lang="en-US" altLang="ko-KR" sz="1400" dirty="0">
                <a:solidFill>
                  <a:srgbClr val="0000FF"/>
                </a:solidFill>
              </a:rPr>
              <a:t>.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82761" y="3037169"/>
            <a:ext cx="3006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 </a:t>
            </a:r>
            <a:r>
              <a:rPr lang="ko-KR" altLang="en-US" sz="1400" dirty="0">
                <a:solidFill>
                  <a:srgbClr val="0000FF"/>
                </a:solidFill>
                <a:sym typeface="Wingdings" panose="05000000000000000000" pitchFamily="2" charset="2"/>
              </a:rPr>
              <a:t>이제 </a:t>
            </a:r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merge </a:t>
            </a:r>
            <a:r>
              <a:rPr lang="ko-KR" altLang="en-US" sz="1400" dirty="0">
                <a:solidFill>
                  <a:srgbClr val="0000FF"/>
                </a:solidFill>
                <a:sym typeface="Wingdings" panose="05000000000000000000" pitchFamily="2" charset="2"/>
              </a:rPr>
              <a:t>검토해달라고 표현됨</a:t>
            </a:r>
            <a:r>
              <a:rPr lang="en-US" altLang="ko-KR" sz="1400" dirty="0">
                <a:solidFill>
                  <a:srgbClr val="0000FF"/>
                </a:solidFill>
              </a:rPr>
              <a:t>.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61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원하지 않으면 스크롤 </a:t>
            </a:r>
            <a:r>
              <a:rPr lang="ko-KR" altLang="en-US" dirty="0" err="1">
                <a:latin typeface="+mn-ea"/>
              </a:rPr>
              <a:t>다운해서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comment </a:t>
            </a:r>
            <a:r>
              <a:rPr lang="ko-KR" altLang="en-US" dirty="0">
                <a:latin typeface="+mn-ea"/>
              </a:rPr>
              <a:t>남기고 </a:t>
            </a:r>
            <a:r>
              <a:rPr lang="en-US" altLang="ko-KR" dirty="0">
                <a:latin typeface="+mn-ea"/>
              </a:rPr>
              <a:t>close </a:t>
            </a:r>
            <a:r>
              <a:rPr lang="en-US" altLang="ko-KR" dirty="0" err="1">
                <a:latin typeface="+mn-ea"/>
              </a:rPr>
              <a:t>pr</a:t>
            </a:r>
            <a:r>
              <a:rPr lang="ko-KR" altLang="en-US" dirty="0" err="1">
                <a:latin typeface="+mn-ea"/>
              </a:rPr>
              <a:t>하면됨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스크롤 </a:t>
            </a:r>
            <a:r>
              <a:rPr lang="ko-KR" altLang="en-US" dirty="0" err="1">
                <a:latin typeface="+mn-ea"/>
              </a:rPr>
              <a:t>다운해도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open </a:t>
            </a:r>
            <a:r>
              <a:rPr lang="ko-KR" altLang="en-US" dirty="0">
                <a:latin typeface="+mn-ea"/>
              </a:rPr>
              <a:t>표시는 고정됨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여기까지 하면 임무 끝 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나머지는 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upstream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몫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)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2" y="2369574"/>
            <a:ext cx="7478969" cy="39858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1335965" y="2751743"/>
            <a:ext cx="1712036" cy="207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4612578" y="4748982"/>
            <a:ext cx="1385099" cy="254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94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원격저장소를 나의 로컬저장소로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로컬저장소로 복제된 내용을 가져와 작업을 하기 위하여 로컬 저장소 만들기 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Clone</a:t>
            </a:r>
            <a:r>
              <a:rPr lang="ko-KR" altLang="en-US" dirty="0">
                <a:latin typeface="+mn-ea"/>
              </a:rPr>
              <a:t>명령을 수행하면 자동적으로 폴더가 생성됨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5D1169-E52A-4E3E-A156-D59B6F24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66" y="2379358"/>
            <a:ext cx="4359668" cy="34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46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4612578" y="4748982"/>
            <a:ext cx="1385099" cy="254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96" y="768364"/>
            <a:ext cx="6537668" cy="55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08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6" y="1450428"/>
            <a:ext cx="8144088" cy="43403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366399" y="3493186"/>
            <a:ext cx="1385099" cy="254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4800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en-US" altLang="ko-KR" dirty="0">
                <a:latin typeface="+mn-ea"/>
              </a:rPr>
              <a:t>Upstream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된 결과를 확인후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main</a:t>
            </a:r>
            <a:r>
              <a:rPr lang="ko-KR" altLang="en-US" dirty="0">
                <a:latin typeface="+mn-ea"/>
              </a:rPr>
              <a:t>에서 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 err="1">
                <a:latin typeface="+mn-ea"/>
              </a:rPr>
              <a:t>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pull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upstream main </a:t>
            </a:r>
            <a:r>
              <a:rPr lang="ko-KR" altLang="en-US" dirty="0" err="1">
                <a:latin typeface="+mn-ea"/>
              </a:rPr>
              <a:t>한후에</a:t>
            </a:r>
            <a:r>
              <a:rPr lang="ko-KR" altLang="en-US" dirty="0">
                <a:latin typeface="+mn-ea"/>
              </a:rPr>
              <a:t> 사용이 완료된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feature1 </a:t>
            </a:r>
            <a:r>
              <a:rPr lang="ko-KR" altLang="en-US" dirty="0">
                <a:latin typeface="+mn-ea"/>
              </a:rPr>
              <a:t>삭제한 후에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branch –d feature1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ko-KR" altLang="en-US" dirty="0" err="1">
                <a:latin typeface="+mn-ea"/>
              </a:rPr>
              <a:t>메인을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 origin main</a:t>
            </a:r>
          </a:p>
          <a:p>
            <a:pPr lvl="1"/>
            <a:r>
              <a:rPr lang="en-US" altLang="ko-KR" dirty="0">
                <a:latin typeface="+mn-ea"/>
              </a:rPr>
              <a:t>Origin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feature1 </a:t>
            </a:r>
            <a:r>
              <a:rPr lang="ko-KR" altLang="en-US" dirty="0">
                <a:latin typeface="+mn-ea"/>
              </a:rPr>
              <a:t>삭제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–d origin feature1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4612578" y="4748982"/>
            <a:ext cx="1385099" cy="254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288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가 되면 메일로 알려줌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계정에 들어가 확인</a:t>
            </a:r>
            <a:endParaRPr lang="en-US" altLang="ko-KR" dirty="0">
              <a:latin typeface="+mn-ea"/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4612578" y="4748982"/>
            <a:ext cx="1385099" cy="254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615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en-US" altLang="ko-KR" dirty="0">
                <a:latin typeface="+mn-ea"/>
              </a:rPr>
              <a:t>Upstream</a:t>
            </a:r>
            <a:r>
              <a:rPr lang="ko-KR" altLang="en-US" dirty="0">
                <a:latin typeface="+mn-ea"/>
              </a:rPr>
              <a:t>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변경 내용을 수시로 확인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Pull upstream main</a:t>
            </a:r>
          </a:p>
          <a:p>
            <a:pPr lvl="1"/>
            <a:r>
              <a:rPr lang="en-US" altLang="ko-KR" dirty="0">
                <a:latin typeface="+mn-ea"/>
              </a:rPr>
              <a:t>Push origin main</a:t>
            </a: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4612578" y="4748982"/>
            <a:ext cx="1385099" cy="254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0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C26BCF-FD4C-4656-8DCB-C5D15C6E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4" y="2013379"/>
            <a:ext cx="8157681" cy="352035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원격저장소를 나의 원격저장소로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완료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51129" y="2088833"/>
            <a:ext cx="2190022" cy="4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0253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순서 요약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600" dirty="0"/>
              <a:t>Fork</a:t>
            </a:r>
          </a:p>
          <a:p>
            <a:r>
              <a:rPr lang="en-US" altLang="ko-KR" sz="1600" dirty="0"/>
              <a:t>Clone</a:t>
            </a:r>
          </a:p>
          <a:p>
            <a:r>
              <a:rPr lang="en-US" altLang="ko-KR" sz="1600" dirty="0"/>
              <a:t>Create branch in</a:t>
            </a:r>
            <a:r>
              <a:rPr lang="ko-KR" altLang="en-US" sz="1600" dirty="0"/>
              <a:t> </a:t>
            </a:r>
            <a:r>
              <a:rPr lang="en-US" altLang="ko-KR" sz="1600" dirty="0"/>
              <a:t>local</a:t>
            </a:r>
          </a:p>
          <a:p>
            <a:r>
              <a:rPr lang="en-US" altLang="ko-KR" sz="1600" dirty="0"/>
              <a:t>create new remote(</a:t>
            </a:r>
            <a:r>
              <a:rPr lang="ko-KR" altLang="en-US" sz="1600" dirty="0"/>
              <a:t>남의 원격저장소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600" b="1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   - git remote add upstream https://github.com/kedark3/demo</a:t>
            </a:r>
            <a:endParaRPr lang="en-US" altLang="ko-KR" sz="1600" dirty="0"/>
          </a:p>
          <a:p>
            <a:r>
              <a:rPr lang="en-US" altLang="ko-KR" sz="1600" dirty="0"/>
              <a:t> change code in local</a:t>
            </a:r>
          </a:p>
          <a:p>
            <a:r>
              <a:rPr lang="en-US" altLang="ko-KR" sz="1600" dirty="0"/>
              <a:t>Push the change to </a:t>
            </a:r>
            <a:r>
              <a:rPr lang="ko-KR" altLang="en-US" sz="1600" dirty="0"/>
              <a:t>나의 원격저장소 </a:t>
            </a:r>
            <a:r>
              <a:rPr lang="en-US" altLang="ko-KR" sz="1600" dirty="0"/>
              <a:t>-&gt; compare &amp; pull request</a:t>
            </a:r>
            <a:r>
              <a:rPr lang="ko-KR" altLang="en-US" sz="1600" dirty="0"/>
              <a:t>가 보일 것임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Open</a:t>
            </a:r>
            <a:r>
              <a:rPr lang="ko-KR" altLang="en-US" sz="1600" dirty="0"/>
              <a:t> </a:t>
            </a:r>
            <a:r>
              <a:rPr lang="en-US" altLang="ko-KR" sz="1600" dirty="0"/>
              <a:t>pull request  </a:t>
            </a:r>
            <a:r>
              <a:rPr lang="ko-KR" altLang="en-US" sz="1600" dirty="0"/>
              <a:t>화면으로 전환</a:t>
            </a:r>
            <a:endParaRPr lang="en-US" altLang="ko-KR" sz="1600" dirty="0"/>
          </a:p>
          <a:p>
            <a:r>
              <a:rPr lang="en-US" altLang="ko-KR" sz="1600" dirty="0"/>
              <a:t>Create</a:t>
            </a:r>
            <a:r>
              <a:rPr lang="ko-KR" altLang="en-US" sz="1600" dirty="0"/>
              <a:t> </a:t>
            </a:r>
            <a:r>
              <a:rPr lang="en-US" altLang="ko-KR" sz="1600" dirty="0"/>
              <a:t>pull request </a:t>
            </a:r>
            <a:r>
              <a:rPr lang="ko-KR" altLang="en-US" sz="1600" dirty="0"/>
              <a:t>누르면 됨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9ECF-7C17-4422-88E0-4155649E60B8}"/>
              </a:ext>
            </a:extLst>
          </p:cNvPr>
          <p:cNvSpPr txBox="1"/>
          <p:nvPr/>
        </p:nvSpPr>
        <p:spPr>
          <a:xfrm>
            <a:off x="341787" y="5717174"/>
            <a:ext cx="649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How to create a pull request in GitHub | Opensource.com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554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순서 요약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In summary, if you want to contribute to a project, the simplest way is to:</a:t>
            </a: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Find a project you want to contribute to</a:t>
            </a: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Fork it</a:t>
            </a: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Clone it to your local system</a:t>
            </a: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Make a new branch</a:t>
            </a: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Make your changes</a:t>
            </a: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Push it back to your repo</a:t>
            </a: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Click the </a:t>
            </a:r>
            <a:r>
              <a:rPr lang="en-US" altLang="ko-KR" sz="1400" b="1" i="0" dirty="0">
                <a:solidFill>
                  <a:srgbClr val="444444"/>
                </a:solidFill>
                <a:effectLst/>
                <a:latin typeface="Swiss 721 SWA"/>
              </a:rPr>
              <a:t>Compare &amp; pull request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 button</a:t>
            </a: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Click </a:t>
            </a:r>
            <a:r>
              <a:rPr lang="en-US" altLang="ko-KR" sz="1400" b="1" i="0" dirty="0">
                <a:solidFill>
                  <a:srgbClr val="444444"/>
                </a:solidFill>
                <a:effectLst/>
                <a:latin typeface="Swiss 721 SWA"/>
              </a:rPr>
              <a:t>Create pull request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 to open a new pull request</a:t>
            </a:r>
          </a:p>
          <a:p>
            <a:pPr algn="l"/>
            <a:r>
              <a:rPr lang="en-US" altLang="ko-KR" sz="1400" b="0" i="0" dirty="0">
                <a:solidFill>
                  <a:srgbClr val="444444"/>
                </a:solidFill>
                <a:effectLst/>
                <a:latin typeface="Swiss 721 SWA"/>
              </a:rPr>
              <a:t>If the reviewers ask for changes, repeat steps 5 and 6 to add more commits to your pull request.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9ECF-7C17-4422-88E0-4155649E60B8}"/>
              </a:ext>
            </a:extLst>
          </p:cNvPr>
          <p:cNvSpPr txBox="1"/>
          <p:nvPr/>
        </p:nvSpPr>
        <p:spPr>
          <a:xfrm>
            <a:off x="341787" y="5717174"/>
            <a:ext cx="649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How to create a pull request in GitHub | Opensource.com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46571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순서 요약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Collaborator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일 경우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Collaborator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가 </a:t>
            </a:r>
            <a:r>
              <a:rPr lang="ko-KR" altLang="en-US" sz="1400" b="0" dirty="0" err="1">
                <a:solidFill>
                  <a:srgbClr val="444444"/>
                </a:solidFill>
                <a:latin typeface="Swiss 721 SWA"/>
              </a:rPr>
              <a:t>아닐경우</a:t>
            </a:r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9ECF-7C17-4422-88E0-4155649E60B8}"/>
              </a:ext>
            </a:extLst>
          </p:cNvPr>
          <p:cNvSpPr txBox="1"/>
          <p:nvPr/>
        </p:nvSpPr>
        <p:spPr>
          <a:xfrm>
            <a:off x="341787" y="5717174"/>
            <a:ext cx="649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How to create a pull request in GitHub | Opensource.com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635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순서 요약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Collaborator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일 경우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: sibling -&gt; git lecture fork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후 진행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Sibling : 1. fork, 2.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로컬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clone, 3. config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변경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4.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파일 수정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, add,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commi,5. push 6.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아래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 compare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혹은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PR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버튼 클릭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 </a:t>
            </a:r>
          </a:p>
          <a:p>
            <a:pPr marL="0" indent="0" algn="l">
              <a:buNone/>
            </a:pPr>
            <a:endParaRPr lang="en-US" altLang="ko-KR" sz="140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Compare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혹은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pr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하는 순간 원 소유자의 화면 복사본으로 </a:t>
            </a:r>
            <a:r>
              <a:rPr lang="ko-KR" altLang="en-US" sz="1400" b="0" dirty="0" err="1">
                <a:solidFill>
                  <a:srgbClr val="444444"/>
                </a:solidFill>
                <a:latin typeface="Swiss 721 SWA"/>
              </a:rPr>
              <a:t>들어감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. (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왼쪽 위에 저장소명 확인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) </a:t>
            </a:r>
          </a:p>
          <a:p>
            <a:pPr marL="0" indent="0" algn="l">
              <a:buNone/>
            </a:pP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7 . Comparing changes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화면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8.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비교 </a:t>
            </a:r>
            <a:r>
              <a:rPr lang="ko-KR" altLang="en-US" sz="1400" b="0" dirty="0" err="1">
                <a:solidFill>
                  <a:srgbClr val="444444"/>
                </a:solidFill>
                <a:latin typeface="Swiss 721 SWA"/>
              </a:rPr>
              <a:t>브랜치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확인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9. create pull request 9</a:t>
            </a:r>
          </a:p>
          <a:p>
            <a:pPr marL="0" indent="0" algn="l">
              <a:buNone/>
            </a:pPr>
            <a:r>
              <a:rPr lang="en-US" altLang="ko-KR" sz="1400" b="0" dirty="0" err="1">
                <a:solidFill>
                  <a:srgbClr val="444444"/>
                </a:solidFill>
                <a:latin typeface="Swiss 721 SWA"/>
              </a:rPr>
              <a:t>Fasthill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 : 10. merge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pull request.  Fail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이 나오면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11 review changes with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approve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  <a:sym typeface="Wingdings" panose="05000000000000000000" pitchFamily="2" charset="2"/>
              </a:rPr>
              <a:t> changes approved 12. merge pull request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  <a:sym typeface="Wingdings" panose="05000000000000000000" pitchFamily="2" charset="2"/>
              </a:rPr>
              <a:t>다시 클릭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  <a:sym typeface="Wingdings" panose="05000000000000000000" pitchFamily="2" charset="2"/>
              </a:rPr>
              <a:t>13 confirm auto merge (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  <a:sym typeface="Wingdings" panose="05000000000000000000" pitchFamily="2" charset="2"/>
              </a:rPr>
              <a:t>상단에 </a:t>
            </a:r>
            <a:r>
              <a:rPr lang="en-US" altLang="ko-KR" sz="1400" b="0" dirty="0">
                <a:solidFill>
                  <a:srgbClr val="FF0000"/>
                </a:solidFill>
                <a:latin typeface="Swiss 721 SWA"/>
                <a:sym typeface="Wingdings" panose="05000000000000000000" pitchFamily="2" charset="2"/>
              </a:rPr>
              <a:t>enabling auto merge failed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  <a:sym typeface="Wingdings" panose="05000000000000000000" pitchFamily="2" charset="2"/>
              </a:rPr>
              <a:t>) 14 closed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  <a:sym typeface="Wingdings" panose="05000000000000000000" pitchFamily="2" charset="2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  <a:sym typeface="Wingdings" panose="05000000000000000000" pitchFamily="2" charset="2"/>
              </a:rPr>
              <a:t>return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Collaborator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가 </a:t>
            </a:r>
            <a:r>
              <a:rPr lang="ko-KR" altLang="en-US" sz="1400" b="0" dirty="0" err="1">
                <a:solidFill>
                  <a:srgbClr val="444444"/>
                </a:solidFill>
                <a:latin typeface="Swiss 721 SWA"/>
              </a:rPr>
              <a:t>아닐경우</a:t>
            </a:r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9ECF-7C17-4422-88E0-4155649E60B8}"/>
              </a:ext>
            </a:extLst>
          </p:cNvPr>
          <p:cNvSpPr txBox="1"/>
          <p:nvPr/>
        </p:nvSpPr>
        <p:spPr>
          <a:xfrm>
            <a:off x="341787" y="5717174"/>
            <a:ext cx="649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How to create a pull request in GitHub | Opensource.com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52B59-1893-475B-812A-8148CBAE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13" y="1792740"/>
            <a:ext cx="8382000" cy="1247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B4608B-522A-4E92-B765-C725DC8E8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29" y="2897787"/>
            <a:ext cx="7075714" cy="15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4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복제를 원하는 </a:t>
            </a:r>
            <a:r>
              <a:rPr lang="en-US" altLang="ko-KR" dirty="0">
                <a:latin typeface="+mn-ea"/>
              </a:rPr>
              <a:t>working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directory</a:t>
            </a:r>
            <a:r>
              <a:rPr lang="ko-KR" altLang="en-US" dirty="0">
                <a:latin typeface="+mn-ea"/>
              </a:rPr>
              <a:t>로 이동 후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동작 시킴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(</a:t>
            </a:r>
            <a:r>
              <a:rPr lang="ko-KR" altLang="en-US" dirty="0">
                <a:latin typeface="+mn-ea"/>
              </a:rPr>
              <a:t>실습을 위하여 새로운 </a:t>
            </a:r>
            <a:r>
              <a:rPr lang="en-US" altLang="ko-KR" dirty="0">
                <a:latin typeface="+mn-ea"/>
              </a:rPr>
              <a:t>directory (</a:t>
            </a:r>
            <a:r>
              <a:rPr lang="ko-KR" altLang="en-US" dirty="0" err="1">
                <a:latin typeface="+mn-ea"/>
              </a:rPr>
              <a:t>폴더명</a:t>
            </a:r>
            <a:r>
              <a:rPr lang="en-US" altLang="ko-KR" dirty="0">
                <a:latin typeface="+mn-ea"/>
              </a:rPr>
              <a:t>: workplace)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만들고 이곳으로 이동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586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순서 요약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Collaborator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일 경우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: sibling -&gt; git lecture fork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후 진행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Sibling : 1. fork, 2.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로컬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clone, 3. config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변경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4.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파일 수정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, add,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commi,5. push 6.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아래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 compare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혹은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PR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버튼 클릭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ko-KR" altLang="en-US" sz="1400" b="0" dirty="0" err="1">
                <a:solidFill>
                  <a:srgbClr val="444444"/>
                </a:solidFill>
                <a:latin typeface="Swiss 721 SWA"/>
              </a:rPr>
              <a:t>브랜치를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생성하여 올렸을 경우 자동으로 나의 화면에서 남의 저장소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(fork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한 저장소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)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가 보이면서 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Compare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&amp;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PR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화면이 나타남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.</a:t>
            </a:r>
          </a:p>
          <a:p>
            <a:pPr marL="0" indent="0" algn="l">
              <a:buNone/>
            </a:pPr>
            <a:endParaRPr lang="en-US" altLang="ko-KR" sz="140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Collaborator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가 </a:t>
            </a:r>
            <a:r>
              <a:rPr lang="ko-KR" altLang="en-US" sz="1400" b="0" dirty="0" err="1">
                <a:solidFill>
                  <a:srgbClr val="444444"/>
                </a:solidFill>
                <a:latin typeface="Swiss 721 SWA"/>
              </a:rPr>
              <a:t>아닐경우</a:t>
            </a:r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9ECF-7C17-4422-88E0-4155649E60B8}"/>
              </a:ext>
            </a:extLst>
          </p:cNvPr>
          <p:cNvSpPr txBox="1"/>
          <p:nvPr/>
        </p:nvSpPr>
        <p:spPr>
          <a:xfrm>
            <a:off x="341787" y="5717174"/>
            <a:ext cx="649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How to create a pull request in GitHub | Opensource.com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D88047-9714-40C3-AB1E-07F53ADD2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" y="2696934"/>
            <a:ext cx="85248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191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순서 요약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Collaborator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일 경우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: sibling -&gt; git lecture fork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후 진행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Sibling : 1. fork, 2.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로컬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clone, 3. config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변경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4.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파일 수정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, add,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commi,5. push 6.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아래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 compare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혹은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PR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버튼 클릭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ko-KR" altLang="en-US" sz="1400" b="0" dirty="0" err="1">
                <a:solidFill>
                  <a:srgbClr val="444444"/>
                </a:solidFill>
                <a:latin typeface="Swiss 721 SWA"/>
              </a:rPr>
              <a:t>브랜치를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생성하여 올렸을 경우 자동으로 나의 화면에서 남의 저장소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(fork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한 저장소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)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가 보이면서 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Compare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&amp;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PR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화면이 나타남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.</a:t>
            </a:r>
          </a:p>
          <a:p>
            <a:pPr marL="0" indent="0" algn="l">
              <a:buNone/>
            </a:pPr>
            <a:endParaRPr lang="en-US" altLang="ko-KR" sz="140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Collaborator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가 </a:t>
            </a:r>
            <a:r>
              <a:rPr lang="ko-KR" altLang="en-US" sz="1400" b="0" dirty="0" err="1">
                <a:solidFill>
                  <a:srgbClr val="444444"/>
                </a:solidFill>
                <a:latin typeface="Swiss 721 SWA"/>
              </a:rPr>
              <a:t>아닐경우</a:t>
            </a:r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9ECF-7C17-4422-88E0-4155649E60B8}"/>
              </a:ext>
            </a:extLst>
          </p:cNvPr>
          <p:cNvSpPr txBox="1"/>
          <p:nvPr/>
        </p:nvSpPr>
        <p:spPr>
          <a:xfrm>
            <a:off x="341787" y="5717174"/>
            <a:ext cx="649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How to create a pull request in GitHub | Opensource.com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77E30-2711-4ED1-9BAE-90399A861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285" y="2581783"/>
            <a:ext cx="6763430" cy="34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28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순서 요약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이상이 없으면 고민하다가 오픈으로 생성됨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.</a:t>
            </a:r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9ECF-7C17-4422-88E0-4155649E60B8}"/>
              </a:ext>
            </a:extLst>
          </p:cNvPr>
          <p:cNvSpPr txBox="1"/>
          <p:nvPr/>
        </p:nvSpPr>
        <p:spPr>
          <a:xfrm>
            <a:off x="341787" y="5717174"/>
            <a:ext cx="649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How to create a pull request in GitHub | Opensource.com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94279C-4E25-4287-966A-7E4A6A5C6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1" y="1202349"/>
            <a:ext cx="7744505" cy="44533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92D880A-26BE-46D5-858C-6430A6E9129A}"/>
              </a:ext>
            </a:extLst>
          </p:cNvPr>
          <p:cNvSpPr/>
          <p:nvPr/>
        </p:nvSpPr>
        <p:spPr>
          <a:xfrm>
            <a:off x="539551" y="1646123"/>
            <a:ext cx="1049763" cy="552791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696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순서 요약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ko-KR" altLang="en-US" sz="1400" b="0" dirty="0" err="1">
                <a:solidFill>
                  <a:srgbClr val="444444"/>
                </a:solidFill>
                <a:latin typeface="Swiss 721 SWA"/>
              </a:rPr>
              <a:t>브랜치가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생성되는 것이 아니고 남의 저장소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(upstream)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main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에 추가됨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.</a:t>
            </a:r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9ECF-7C17-4422-88E0-4155649E60B8}"/>
              </a:ext>
            </a:extLst>
          </p:cNvPr>
          <p:cNvSpPr txBox="1"/>
          <p:nvPr/>
        </p:nvSpPr>
        <p:spPr>
          <a:xfrm>
            <a:off x="341787" y="5717174"/>
            <a:ext cx="649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How to create a pull request in GitHub | Opensource.com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2D880A-26BE-46D5-858C-6430A6E9129A}"/>
              </a:ext>
            </a:extLst>
          </p:cNvPr>
          <p:cNvSpPr/>
          <p:nvPr/>
        </p:nvSpPr>
        <p:spPr>
          <a:xfrm>
            <a:off x="539551" y="1646123"/>
            <a:ext cx="1049763" cy="552791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720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순서 요약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Collaborator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일 경우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: sibling -&gt; git lecture fork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후 진행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Sibling : 1. fork, 2.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로컬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clone, 3. config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변경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4.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파일 수정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, add,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 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commi,5. push 6.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아래</a:t>
            </a: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 compare 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버튼 클릭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 </a:t>
            </a:r>
          </a:p>
          <a:p>
            <a:pPr marL="0" indent="0" algn="l">
              <a:buNone/>
            </a:pPr>
            <a:endParaRPr lang="en-US" altLang="ko-KR" sz="140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marL="0" indent="0" algn="l">
              <a:buNone/>
            </a:pPr>
            <a:r>
              <a:rPr lang="en-US" altLang="ko-KR" sz="1400" b="0" dirty="0" err="1">
                <a:solidFill>
                  <a:srgbClr val="444444"/>
                </a:solidFill>
                <a:latin typeface="Swiss 721 SWA"/>
              </a:rPr>
              <a:t>fasthill</a:t>
            </a:r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endParaRPr lang="en-US" altLang="ko-KR" sz="1400" b="0" dirty="0">
              <a:solidFill>
                <a:srgbClr val="444444"/>
              </a:solidFill>
              <a:latin typeface="Swiss 721 SWA"/>
            </a:endParaRPr>
          </a:p>
          <a:p>
            <a:pPr algn="l"/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  <a:p>
            <a:pPr algn="l"/>
            <a:r>
              <a:rPr lang="en-US" altLang="ko-KR" sz="1400" b="0" dirty="0">
                <a:solidFill>
                  <a:srgbClr val="444444"/>
                </a:solidFill>
                <a:latin typeface="Swiss 721 SWA"/>
              </a:rPr>
              <a:t>Collaborator</a:t>
            </a:r>
            <a:r>
              <a:rPr lang="ko-KR" altLang="en-US" sz="1400" b="0" dirty="0">
                <a:solidFill>
                  <a:srgbClr val="444444"/>
                </a:solidFill>
                <a:latin typeface="Swiss 721 SWA"/>
              </a:rPr>
              <a:t>가 </a:t>
            </a:r>
            <a:r>
              <a:rPr lang="ko-KR" altLang="en-US" sz="1400" b="0" dirty="0" err="1">
                <a:solidFill>
                  <a:srgbClr val="444444"/>
                </a:solidFill>
                <a:latin typeface="Swiss 721 SWA"/>
              </a:rPr>
              <a:t>아닐경우</a:t>
            </a:r>
            <a:endParaRPr lang="en-US" altLang="ko-KR" sz="1400" b="0" i="0" dirty="0">
              <a:solidFill>
                <a:srgbClr val="444444"/>
              </a:solidFill>
              <a:effectLst/>
              <a:latin typeface="Swiss 721 SW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9ECF-7C17-4422-88E0-4155649E60B8}"/>
              </a:ext>
            </a:extLst>
          </p:cNvPr>
          <p:cNvSpPr txBox="1"/>
          <p:nvPr/>
        </p:nvSpPr>
        <p:spPr>
          <a:xfrm>
            <a:off x="341787" y="5717174"/>
            <a:ext cx="649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How to create a pull request in GitHub | Opensource.com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52B59-1893-475B-812A-8148CBAE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13" y="1792740"/>
            <a:ext cx="83820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32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remote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–v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에러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발생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다른 계정으로 접근할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로컬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paichaisw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id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등록된 컴퓨터에서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push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지우고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sibling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계정으로 할 경우 문제없이 진행됨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5969-E0CD-4461-8F22-61EAD94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25" y="2420527"/>
            <a:ext cx="6486525" cy="742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1B1DB-8E2F-44F4-A5AA-BB0C539EE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48" y="4329344"/>
            <a:ext cx="768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63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에러 해결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로컬저장소의 내용과 원격저장소가 동기화되어 있지 않기 때문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 err="1">
                <a:latin typeface="+mn-ea"/>
              </a:rPr>
              <a:t>동기화시켜</a:t>
            </a:r>
            <a:r>
              <a:rPr lang="ko-KR" altLang="en-US" dirty="0">
                <a:latin typeface="+mn-ea"/>
              </a:rPr>
              <a:t> 주고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를 하면 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pull –rebase origin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main # </a:t>
            </a:r>
            <a:r>
              <a:rPr lang="ko-KR" altLang="en-US" dirty="0">
                <a:latin typeface="+mn-ea"/>
              </a:rPr>
              <a:t>동기화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Git pull </a:t>
            </a:r>
            <a:r>
              <a:rPr lang="ko-KR" altLang="en-US" dirty="0" err="1">
                <a:latin typeface="+mn-ea"/>
              </a:rPr>
              <a:t>브랜치명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에러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발생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3CB50-6548-4D12-A8CA-014191E58012}"/>
              </a:ext>
            </a:extLst>
          </p:cNvPr>
          <p:cNvSpPr txBox="1"/>
          <p:nvPr/>
        </p:nvSpPr>
        <p:spPr>
          <a:xfrm>
            <a:off x="888871" y="3459822"/>
            <a:ext cx="7946903" cy="55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#</a:t>
            </a:r>
            <a:r>
              <a:rPr lang="ko-KR" altLang="en-US" sz="1200" dirty="0">
                <a:latin typeface="+mn-ea"/>
              </a:rPr>
              <a:t>혹은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강제로 덮어 쓰면 됨</a:t>
            </a:r>
            <a:r>
              <a:rPr lang="en-US" altLang="ko-KR" sz="1200" dirty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원격저장소에 저장되었던 내용이 모두 사라질 수 있으니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사용하지 말 것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 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-fu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main  </a:t>
            </a:r>
            <a:r>
              <a:rPr lang="ko-KR" altLang="en-US" sz="1200" dirty="0">
                <a:latin typeface="+mn-ea"/>
              </a:rPr>
              <a:t>혹은 </a:t>
            </a:r>
            <a:r>
              <a:rPr lang="en-US" altLang="ko-KR" sz="1200" dirty="0">
                <a:latin typeface="+mn-ea"/>
              </a:rPr>
              <a:t>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+main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90183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E68FA-50DA-4265-BA3F-ED6545C7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6" y="1959000"/>
            <a:ext cx="7397392" cy="333809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92226" y="2441478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521842" cy="171002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526175" y="3622766"/>
            <a:ext cx="1939677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0154" y="2821004"/>
            <a:ext cx="996592" cy="16266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100FB5D-BD91-4FDB-9F9A-03D343BF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20" y="5027204"/>
            <a:ext cx="5650996" cy="6911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42E1CE-0799-448B-9EB5-C6494099457A}"/>
              </a:ext>
            </a:extLst>
          </p:cNvPr>
          <p:cNvSpPr/>
          <p:nvPr/>
        </p:nvSpPr>
        <p:spPr>
          <a:xfrm>
            <a:off x="1746608" y="5168258"/>
            <a:ext cx="4582273" cy="420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934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0688156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14270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7" y="2004535"/>
            <a:ext cx="7199996" cy="402882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원격저장소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>
            <a:off x="6757213" y="4603907"/>
            <a:ext cx="350948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391382" y="1828800"/>
            <a:ext cx="3541305" cy="277510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EBA61F-E916-40B0-BFBF-CC4D572AE957}"/>
              </a:ext>
            </a:extLst>
          </p:cNvPr>
          <p:cNvSpPr/>
          <p:nvPr/>
        </p:nvSpPr>
        <p:spPr>
          <a:xfrm>
            <a:off x="6417759" y="3709956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6775A-7487-4D09-9531-6F6BFF133F0A}"/>
              </a:ext>
            </a:extLst>
          </p:cNvPr>
          <p:cNvSpPr txBox="1"/>
          <p:nvPr/>
        </p:nvSpPr>
        <p:spPr>
          <a:xfrm>
            <a:off x="6861939" y="343295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52281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Fork</a:t>
            </a:r>
            <a:r>
              <a:rPr lang="ko-KR" altLang="en-US" dirty="0"/>
              <a:t> 연습하기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  <a:hlinkClick r:id="rId3"/>
              </a:rPr>
              <a:t>https://github.com/octocat/Spoon-Knife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This repo is for demonstration purposes only. (github.com)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  <a:hlinkClick r:id="rId4"/>
              </a:rPr>
              <a:t>https://dev.to/maybebored/part-1-setting-up-git-5819</a:t>
            </a:r>
            <a:r>
              <a:rPr lang="en-US" altLang="ko-KR" dirty="0">
                <a:latin typeface="+mn-ea"/>
              </a:rPr>
              <a:t> (</a:t>
            </a:r>
            <a:r>
              <a:rPr lang="ko-KR" altLang="en-US" dirty="0">
                <a:latin typeface="+mn-ea"/>
              </a:rPr>
              <a:t>학생 실습 준비</a:t>
            </a:r>
            <a:r>
              <a:rPr lang="en-US" altLang="ko-KR"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EA6024-1265-4595-8B93-6A4733B6E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712" y="2810839"/>
            <a:ext cx="61245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544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Pull,</a:t>
            </a:r>
            <a:r>
              <a:rPr lang="ko-KR" altLang="en-US" dirty="0"/>
              <a:t> </a:t>
            </a:r>
            <a:r>
              <a:rPr lang="en-US" altLang="ko-KR" dirty="0"/>
              <a:t>Push </a:t>
            </a:r>
            <a:r>
              <a:rPr lang="ko-KR" altLang="en-US" dirty="0"/>
              <a:t>요약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365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push , pull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push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 –u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pull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pull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☞ git pull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☞ git pull</a:t>
            </a:r>
          </a:p>
        </p:txBody>
      </p:sp>
    </p:spTree>
    <p:extLst>
      <p:ext uri="{BB962C8B-B14F-4D97-AF65-F5344CB8AC3E}">
        <p14:creationId xmlns:p14="http://schemas.microsoft.com/office/powerpoint/2010/main" val="19061365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복사할 원격저장소의 주소 확인 후 </a:t>
            </a:r>
            <a:r>
              <a:rPr lang="en-US" altLang="ko-KR" dirty="0">
                <a:latin typeface="+mn-ea"/>
              </a:rPr>
              <a:t>clone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clone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‘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’ </a:t>
            </a:r>
            <a:r>
              <a:rPr lang="ko-KR" altLang="en-US" dirty="0">
                <a:latin typeface="+mn-ea"/>
              </a:rPr>
              <a:t>명령어 없이 원격 저장소의 내용을 로컬저장소에 그대로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복사해서 붙여 넣을 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remoteclone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지정하지 않으면 </a:t>
            </a:r>
            <a:r>
              <a:rPr lang="ko-KR" altLang="en-US" dirty="0" err="1">
                <a:latin typeface="+mn-ea"/>
              </a:rPr>
              <a:t>원격저장소</a:t>
            </a:r>
            <a:r>
              <a:rPr lang="ko-KR" altLang="en-US" dirty="0">
                <a:latin typeface="+mn-ea"/>
              </a:rPr>
              <a:t> 명칭을 그대로 이용하여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생성된 디렉토리로 이동하여 복제된 파일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 저장소와 비교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log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3327768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찾기 창에 </a:t>
            </a:r>
            <a:r>
              <a:rPr lang="en-US" altLang="ko-KR" dirty="0">
                <a:latin typeface="+mn-ea"/>
              </a:rPr>
              <a:t>‘git/git’ </a:t>
            </a:r>
            <a:r>
              <a:rPr lang="ko-KR" altLang="en-US" dirty="0">
                <a:latin typeface="+mn-ea"/>
              </a:rPr>
              <a:t>입력 후 클릭 후 선택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아래 </a:t>
            </a:r>
            <a:r>
              <a:rPr lang="en-US" altLang="ko-KR" dirty="0">
                <a:latin typeface="+mn-ea"/>
              </a:rPr>
              <a:t>git/git </a:t>
            </a:r>
            <a:r>
              <a:rPr lang="ko-KR" altLang="en-US" dirty="0">
                <a:latin typeface="+mn-ea"/>
              </a:rPr>
              <a:t>찾아서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7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- git/git repository</a:t>
            </a:r>
            <a:r>
              <a:rPr lang="ko-KR" altLang="en-US" dirty="0">
                <a:latin typeface="+mn-ea"/>
              </a:rPr>
              <a:t>로 넘어 감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다음 쪽에 계속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0A6-DB0B-4F23-890E-234CF347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57" y="2057400"/>
            <a:ext cx="4468528" cy="137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122C2B-4B10-49FA-B07D-362041D9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7" y="2057400"/>
            <a:ext cx="3869417" cy="11584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C6D224-B51F-4FA5-90A9-34695BCE4AA1}"/>
              </a:ext>
            </a:extLst>
          </p:cNvPr>
          <p:cNvSpPr/>
          <p:nvPr/>
        </p:nvSpPr>
        <p:spPr>
          <a:xfrm>
            <a:off x="1006446" y="2211678"/>
            <a:ext cx="898831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CCC4AAB-661A-4118-A7A6-86F128A331AC}"/>
              </a:ext>
            </a:extLst>
          </p:cNvPr>
          <p:cNvCxnSpPr>
            <a:cxnSpLocks/>
          </p:cNvCxnSpPr>
          <p:nvPr/>
        </p:nvCxnSpPr>
        <p:spPr>
          <a:xfrm flipH="1">
            <a:off x="1695236" y="1977552"/>
            <a:ext cx="545084" cy="23412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2887173" y="2211678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994985" y="1900413"/>
            <a:ext cx="380354" cy="31126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4432857" y="1909374"/>
            <a:ext cx="3704697" cy="12481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8059763" y="3109300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2C46042-B4EE-414A-81DA-4A8E0C24F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55" y="3880144"/>
            <a:ext cx="6677186" cy="10061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E2B3AA-9026-4649-A6BE-C6D2F0BA6B83}"/>
              </a:ext>
            </a:extLst>
          </p:cNvPr>
          <p:cNvSpPr/>
          <p:nvPr/>
        </p:nvSpPr>
        <p:spPr>
          <a:xfrm>
            <a:off x="2730267" y="3964374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55DC91F-3CA4-4DA5-9400-1DCF81A87874}"/>
              </a:ext>
            </a:extLst>
          </p:cNvPr>
          <p:cNvCxnSpPr>
            <a:cxnSpLocks/>
          </p:cNvCxnSpPr>
          <p:nvPr/>
        </p:nvCxnSpPr>
        <p:spPr>
          <a:xfrm>
            <a:off x="2887173" y="3762640"/>
            <a:ext cx="25446" cy="20397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261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+mn-ea"/>
              </a:rPr>
              <a:t>Code </a:t>
            </a:r>
            <a:r>
              <a:rPr lang="ko-KR" altLang="en-US" dirty="0">
                <a:latin typeface="+mn-ea"/>
              </a:rPr>
              <a:t>선택에서 클릭 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후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</a:t>
            </a:r>
            <a:r>
              <a:rPr lang="ko-KR" altLang="en-US" dirty="0">
                <a:latin typeface="+mn-ea"/>
              </a:rPr>
              <a:t>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90F97A-D94D-4B3D-82D9-E01CC401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84" y="1980593"/>
            <a:ext cx="4349631" cy="248792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5285410" y="3708455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833762" y="1907034"/>
            <a:ext cx="1451648" cy="19079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2719651" y="1907034"/>
            <a:ext cx="2264584" cy="117159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5004783" y="3078633"/>
            <a:ext cx="632174" cy="178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4EFE72-35AA-4949-AFBB-64DC0F27BCA8}"/>
              </a:ext>
            </a:extLst>
          </p:cNvPr>
          <p:cNvSpPr/>
          <p:nvPr/>
        </p:nvSpPr>
        <p:spPr>
          <a:xfrm>
            <a:off x="3495499" y="3567080"/>
            <a:ext cx="338263" cy="141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>
            <a:off x="4058292" y="3937085"/>
            <a:ext cx="1227119" cy="10823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568539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918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나의 로컬 </a:t>
            </a:r>
            <a:r>
              <a:rPr lang="en-US" altLang="ko-KR" dirty="0">
                <a:latin typeface="+mn-ea"/>
              </a:rPr>
              <a:t>working director</a:t>
            </a:r>
            <a:r>
              <a:rPr lang="ko-KR" altLang="en-US" dirty="0">
                <a:latin typeface="+mn-ea"/>
              </a:rPr>
              <a:t>에서 내용 확인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원격저장소 </a:t>
            </a:r>
            <a:r>
              <a:rPr lang="en-US" altLang="ko-KR" dirty="0">
                <a:latin typeface="+mn-ea"/>
              </a:rPr>
              <a:t>git/git</a:t>
            </a:r>
            <a:r>
              <a:rPr lang="ko-KR" altLang="en-US" dirty="0">
                <a:latin typeface="+mn-ea"/>
              </a:rPr>
              <a:t> 의 모든 내용이 그대로 복사되어 있음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로컬저장소와 연결되어 있는 </a:t>
            </a:r>
            <a:r>
              <a:rPr lang="en-US" altLang="ko-KR" dirty="0">
                <a:latin typeface="+mn-ea"/>
              </a:rPr>
              <a:t>Remote </a:t>
            </a:r>
            <a:r>
              <a:rPr lang="ko-KR" altLang="en-US" dirty="0">
                <a:latin typeface="+mn-ea"/>
              </a:rPr>
              <a:t>저장소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연결된 곳이 원 주소</a:t>
            </a:r>
            <a:r>
              <a:rPr lang="en-US" altLang="ko-KR" dirty="0">
                <a:latin typeface="+mn-ea"/>
              </a:rPr>
              <a:t>(github.com/git/git)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76681F3-70D9-4356-85AB-AECDA4F9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2" y="2816581"/>
            <a:ext cx="6010275" cy="75247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 flipH="1">
            <a:off x="2424701" y="3507119"/>
            <a:ext cx="833708" cy="35217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 flipH="1">
            <a:off x="2158485" y="2624516"/>
            <a:ext cx="463875" cy="3755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697647" y="3137620"/>
            <a:ext cx="3803385" cy="369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917855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4452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2351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Fetch </a:t>
            </a:r>
            <a:r>
              <a:rPr lang="ko-KR" altLang="en-US" dirty="0"/>
              <a:t>이용하기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fetch – </a:t>
            </a:r>
            <a:r>
              <a:rPr lang="en-US" altLang="ko-KR" dirty="0" err="1"/>
              <a:t>git</a:t>
            </a:r>
            <a:r>
              <a:rPr lang="en-US" altLang="ko-KR" dirty="0"/>
              <a:t> merge FETCH_HEAD == </a:t>
            </a:r>
            <a:r>
              <a:rPr lang="en-US" altLang="ko-KR" dirty="0" err="1"/>
              <a:t>git</a:t>
            </a:r>
            <a:r>
              <a:rPr lang="en-US" altLang="ko-KR" dirty="0"/>
              <a:t> pull </a:t>
            </a:r>
          </a:p>
          <a:p>
            <a:pPr lvl="1"/>
            <a:r>
              <a:rPr lang="en-US" altLang="ko-KR" dirty="0" err="1"/>
              <a:t>Github</a:t>
            </a:r>
            <a:r>
              <a:rPr lang="ko-KR" altLang="en-US" dirty="0"/>
              <a:t>상에서 </a:t>
            </a:r>
            <a:r>
              <a:rPr lang="en-US" altLang="ko-KR" dirty="0"/>
              <a:t>id</a:t>
            </a:r>
            <a:r>
              <a:rPr lang="ko-KR" altLang="en-US" dirty="0"/>
              <a:t>를 기입 </a:t>
            </a:r>
            <a:r>
              <a:rPr lang="en-US" altLang="ko-KR" dirty="0"/>
              <a:t>-&gt; </a:t>
            </a:r>
            <a:r>
              <a:rPr lang="ko-KR" altLang="en-US" dirty="0" err="1"/>
              <a:t>메일보냄</a:t>
            </a:r>
            <a:r>
              <a:rPr lang="en-US" altLang="ko-KR" dirty="0"/>
              <a:t>. -&gt; </a:t>
            </a:r>
            <a:r>
              <a:rPr lang="ko-KR" altLang="en-US" dirty="0"/>
              <a:t>메일 수락</a:t>
            </a:r>
            <a:r>
              <a:rPr lang="en-US" altLang="ko-KR" dirty="0"/>
              <a:t>.(accept invitation)</a:t>
            </a:r>
          </a:p>
          <a:p>
            <a:pPr lvl="1"/>
            <a:r>
              <a:rPr lang="ko-KR" altLang="en-US" dirty="0" err="1"/>
              <a:t>못받는</a:t>
            </a:r>
            <a:r>
              <a:rPr lang="ko-KR" altLang="en-US" dirty="0"/>
              <a:t> 것을 대비하여 </a:t>
            </a:r>
            <a:r>
              <a:rPr lang="en-US" altLang="ko-KR" dirty="0"/>
              <a:t>copy invite </a:t>
            </a:r>
            <a:r>
              <a:rPr lang="ko-KR" altLang="en-US" dirty="0"/>
              <a:t>링크를 보낼 수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권한선택</a:t>
            </a:r>
            <a:r>
              <a:rPr lang="ko-KR" altLang="en-US" dirty="0"/>
              <a:t> </a:t>
            </a:r>
            <a:r>
              <a:rPr lang="en-US" altLang="ko-KR" dirty="0"/>
              <a:t>: admin, write, read</a:t>
            </a:r>
          </a:p>
          <a:p>
            <a:pPr lvl="1"/>
            <a:r>
              <a:rPr lang="en-US" altLang="ko-KR" dirty="0"/>
              <a:t>Remote branch</a:t>
            </a:r>
          </a:p>
        </p:txBody>
      </p:sp>
    </p:spTree>
    <p:extLst>
      <p:ext uri="{BB962C8B-B14F-4D97-AF65-F5344CB8AC3E}">
        <p14:creationId xmlns:p14="http://schemas.microsoft.com/office/powerpoint/2010/main" val="7678114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</a:t>
            </a:r>
            <a:r>
              <a:rPr lang="ko-KR" altLang="en-US" dirty="0"/>
              <a:t>란</a:t>
            </a:r>
            <a:r>
              <a:rPr lang="en-US" altLang="ko-KR" dirty="0"/>
              <a:t>? (</a:t>
            </a:r>
            <a:r>
              <a:rPr lang="ko-KR" altLang="en-US" dirty="0"/>
              <a:t>내 것을 </a:t>
            </a:r>
            <a:r>
              <a:rPr lang="en-US" altLang="ko-KR" dirty="0"/>
              <a:t>pull</a:t>
            </a:r>
            <a:r>
              <a:rPr lang="ko-KR" altLang="en-US" dirty="0"/>
              <a:t>해서 </a:t>
            </a:r>
            <a:r>
              <a:rPr lang="en-US" altLang="ko-KR" dirty="0"/>
              <a:t>merge</a:t>
            </a:r>
            <a:r>
              <a:rPr lang="ko-KR" altLang="en-US" dirty="0"/>
              <a:t>해 주세요</a:t>
            </a:r>
            <a:r>
              <a:rPr lang="en-US" altLang="ko-KR" dirty="0"/>
              <a:t>!)</a:t>
            </a:r>
          </a:p>
          <a:p>
            <a:pPr lvl="1"/>
            <a:r>
              <a:rPr lang="en-US" altLang="ko-KR" dirty="0"/>
              <a:t>Main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내가 만든 내용을 </a:t>
            </a:r>
            <a:r>
              <a:rPr lang="en-US" altLang="ko-KR" dirty="0"/>
              <a:t>merge</a:t>
            </a:r>
            <a:r>
              <a:rPr lang="ko-KR" altLang="en-US" dirty="0"/>
              <a:t>시켜달라는 요구</a:t>
            </a:r>
            <a:endParaRPr lang="en-US" altLang="ko-KR" dirty="0"/>
          </a:p>
          <a:p>
            <a:pPr lvl="1"/>
            <a:r>
              <a:rPr lang="ko-KR" altLang="en-US" dirty="0"/>
              <a:t>올리면 많은  사람들이 </a:t>
            </a:r>
            <a:r>
              <a:rPr lang="ko-KR" altLang="en-US" dirty="0" err="1"/>
              <a:t>코드리뷰를</a:t>
            </a:r>
            <a:r>
              <a:rPr lang="ko-KR" altLang="en-US" dirty="0"/>
              <a:t> 통해서 통과가 되면 통합브랜치인 </a:t>
            </a:r>
            <a:r>
              <a:rPr lang="en-US" altLang="ko-KR" dirty="0"/>
              <a:t>main</a:t>
            </a:r>
            <a:r>
              <a:rPr lang="ko-KR" altLang="en-US" dirty="0"/>
              <a:t>에 </a:t>
            </a:r>
            <a:r>
              <a:rPr lang="en-US" altLang="ko-KR" dirty="0"/>
              <a:t>merge</a:t>
            </a:r>
            <a:r>
              <a:rPr lang="ko-KR" altLang="en-US" dirty="0"/>
              <a:t>를 하게 되고 이제부터는 다른 </a:t>
            </a:r>
            <a:r>
              <a:rPr lang="ko-KR" altLang="en-US" dirty="0" err="1"/>
              <a:t>접속자는</a:t>
            </a:r>
            <a:endParaRPr lang="en-US" altLang="ko-KR" dirty="0"/>
          </a:p>
          <a:p>
            <a:pPr lvl="1"/>
            <a:r>
              <a:rPr lang="ko-KR" altLang="en-US" dirty="0"/>
              <a:t>이것을 받아서 사용함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두가지가 있음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1. </a:t>
            </a:r>
            <a:r>
              <a:rPr lang="ko-KR" altLang="en-US" dirty="0"/>
              <a:t>원격저장소는 내가 권한인 있은 경우 </a:t>
            </a:r>
            <a:r>
              <a:rPr lang="en-US" altLang="ko-KR" dirty="0"/>
              <a:t>: </a:t>
            </a:r>
            <a:r>
              <a:rPr lang="ko-KR" altLang="en-US" dirty="0"/>
              <a:t>실습 대상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  <a:p>
            <a:pPr marL="266700" lvl="1" indent="0">
              <a:buNone/>
            </a:pPr>
            <a:r>
              <a:rPr lang="en-US" altLang="ko-KR" dirty="0"/>
              <a:t>   2. </a:t>
            </a:r>
            <a:r>
              <a:rPr lang="ko-KR" altLang="en-US" dirty="0"/>
              <a:t>오픈소스 방식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남의 </a:t>
            </a:r>
            <a:r>
              <a:rPr lang="ko-KR" altLang="en-US" dirty="0" err="1"/>
              <a:t>원격저장소</a:t>
            </a:r>
            <a:r>
              <a:rPr lang="ko-KR" altLang="en-US" dirty="0"/>
              <a:t> 권한이 없음</a:t>
            </a:r>
            <a:r>
              <a:rPr lang="en-US" altLang="ko-KR" dirty="0"/>
              <a:t>. </a:t>
            </a:r>
            <a:r>
              <a:rPr lang="ko-KR" altLang="en-US" dirty="0"/>
              <a:t>남의 저장소 내용을 </a:t>
            </a:r>
            <a:r>
              <a:rPr lang="en-US" altLang="ko-KR" dirty="0"/>
              <a:t>Fork</a:t>
            </a:r>
            <a:r>
              <a:rPr lang="ko-KR" altLang="en-US" dirty="0"/>
              <a:t>해서 내 </a:t>
            </a:r>
            <a:r>
              <a:rPr lang="en-US" altLang="ko-KR" dirty="0"/>
              <a:t>pc</a:t>
            </a:r>
            <a:r>
              <a:rPr lang="ko-KR" altLang="en-US" dirty="0"/>
              <a:t>에서 작업하고 내 원격저장소에 보내서 그곳에서 남의 저장소에 </a:t>
            </a:r>
            <a:r>
              <a:rPr lang="en-US" altLang="ko-KR" dirty="0"/>
              <a:t>pull request</a:t>
            </a:r>
            <a:r>
              <a:rPr lang="ko-KR" altLang="en-US" dirty="0"/>
              <a:t>하게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2322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 </a:t>
            </a:r>
            <a:r>
              <a:rPr lang="ko-KR" altLang="en-US" dirty="0"/>
              <a:t>동작 순서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그림으로 순서도 삽입</a:t>
            </a:r>
            <a:endParaRPr lang="en-US" altLang="ko-KR" dirty="0"/>
          </a:p>
          <a:p>
            <a:pPr lvl="1"/>
            <a:r>
              <a:rPr lang="ko-KR" altLang="en-US" dirty="0"/>
              <a:t> 마지막에 로컬저장소에서 </a:t>
            </a:r>
            <a:r>
              <a:rPr lang="en-US" altLang="ko-KR" dirty="0" err="1"/>
              <a:t>git</a:t>
            </a:r>
            <a:r>
              <a:rPr lang="en-US" altLang="ko-KR" dirty="0"/>
              <a:t> pull</a:t>
            </a:r>
            <a:r>
              <a:rPr lang="ko-KR" altLang="en-US" dirty="0"/>
              <a:t>을 하면 보이는 모양을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https://dev-youngjun.tistory.com/47</a:t>
            </a:r>
            <a:r>
              <a:rPr lang="en-US" altLang="ko-KR" dirty="0"/>
              <a:t> : </a:t>
            </a:r>
            <a:r>
              <a:rPr lang="ko-KR" altLang="en-US" dirty="0"/>
              <a:t>참고하여 작성하도록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80182" y="3205004"/>
            <a:ext cx="2647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hlinkClick r:id="rId4"/>
              </a:rPr>
              <a:t>Git</a:t>
            </a:r>
            <a:r>
              <a:rPr lang="en-US" altLang="ko-KR" dirty="0">
                <a:hlinkClick r:id="rId4"/>
              </a:rPr>
              <a:t> </a:t>
            </a:r>
            <a:r>
              <a:rPr lang="ko-KR" altLang="en-US" dirty="0">
                <a:hlinkClick r:id="rId4"/>
              </a:rPr>
              <a:t>협업 가이드 </a:t>
            </a:r>
            <a:r>
              <a:rPr lang="en-US" altLang="ko-KR" dirty="0">
                <a:hlinkClick r:id="rId4"/>
              </a:rPr>
              <a:t>(velog.io)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80182" y="3741850"/>
            <a:ext cx="3989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🐙 </a:t>
            </a:r>
            <a:r>
              <a:rPr lang="en-US" altLang="ko-KR" dirty="0" err="1">
                <a:hlinkClick r:id="rId5"/>
              </a:rPr>
              <a:t>Github</a:t>
            </a:r>
            <a:r>
              <a:rPr lang="ko-KR" altLang="en-US" dirty="0">
                <a:hlinkClick r:id="rId5"/>
              </a:rPr>
              <a:t>에서 협업하는 방법 </a:t>
            </a:r>
            <a:r>
              <a:rPr lang="en-US" altLang="ko-KR" dirty="0">
                <a:hlinkClick r:id="rId5"/>
              </a:rPr>
              <a:t>(velog.io)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4515" y="4362094"/>
            <a:ext cx="7123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[</a:t>
            </a:r>
            <a:r>
              <a:rPr lang="en-US" altLang="ko-KR" dirty="0" err="1">
                <a:hlinkClick r:id="rId6"/>
              </a:rPr>
              <a:t>Git</a:t>
            </a:r>
            <a:r>
              <a:rPr lang="en-US" altLang="ko-KR" dirty="0">
                <a:hlinkClick r:id="rId6"/>
              </a:rPr>
              <a:t>] </a:t>
            </a:r>
            <a:r>
              <a:rPr lang="en-US" altLang="ko-KR" dirty="0" err="1">
                <a:hlinkClick r:id="rId6"/>
              </a:rPr>
              <a:t>Github</a:t>
            </a:r>
            <a:r>
              <a:rPr lang="ko-KR" altLang="en-US" dirty="0">
                <a:hlinkClick r:id="rId6"/>
              </a:rPr>
              <a:t>으로 협업하기 </a:t>
            </a:r>
            <a:r>
              <a:rPr lang="en-US" altLang="ko-KR" dirty="0">
                <a:hlinkClick r:id="rId6"/>
              </a:rPr>
              <a:t>( </a:t>
            </a:r>
            <a:r>
              <a:rPr lang="ko-KR" altLang="en-US" dirty="0">
                <a:hlinkClick r:id="rId6"/>
              </a:rPr>
              <a:t>토이 </a:t>
            </a:r>
            <a:r>
              <a:rPr lang="ko-KR" altLang="en-US" dirty="0" err="1">
                <a:hlinkClick r:id="rId6"/>
              </a:rPr>
              <a:t>팀프로젝트</a:t>
            </a:r>
            <a:r>
              <a:rPr lang="ko-KR" altLang="en-US" dirty="0">
                <a:hlinkClick r:id="rId6"/>
              </a:rPr>
              <a:t> 시나리오</a:t>
            </a:r>
            <a:r>
              <a:rPr lang="en-US" altLang="ko-KR" dirty="0">
                <a:hlinkClick r:id="rId6"/>
              </a:rPr>
              <a:t>, </a:t>
            </a:r>
            <a:r>
              <a:rPr lang="ko-KR" altLang="en-US" dirty="0" err="1">
                <a:hlinkClick r:id="rId6"/>
              </a:rPr>
              <a:t>브랜치</a:t>
            </a:r>
            <a:r>
              <a:rPr lang="ko-KR" altLang="en-US" dirty="0">
                <a:hlinkClick r:id="rId6"/>
              </a:rPr>
              <a:t> 전략 </a:t>
            </a:r>
            <a:r>
              <a:rPr lang="en-US" altLang="ko-KR" dirty="0">
                <a:hlinkClick r:id="rId6"/>
              </a:rPr>
              <a:t>) :: </a:t>
            </a:r>
            <a:r>
              <a:rPr lang="en-US" altLang="ko-KR" dirty="0" err="1">
                <a:hlinkClick r:id="rId6"/>
              </a:rPr>
              <a:t>victolee</a:t>
            </a:r>
            <a:r>
              <a:rPr lang="en-US" altLang="ko-KR" dirty="0">
                <a:hlinkClick r:id="rId6"/>
              </a:rPr>
              <a:t> (tistory.com)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4515" y="5100758"/>
            <a:ext cx="3853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hlinkClick r:id="rId7"/>
              </a:rPr>
              <a:t>Git</a:t>
            </a:r>
            <a:r>
              <a:rPr lang="ko-KR" altLang="en-US" dirty="0">
                <a:hlinkClick r:id="rId7"/>
              </a:rPr>
              <a:t>을 이용한 협업 </a:t>
            </a:r>
            <a:r>
              <a:rPr lang="ko-KR" altLang="en-US" dirty="0" err="1">
                <a:hlinkClick r:id="rId7"/>
              </a:rPr>
              <a:t>워크플로우</a:t>
            </a:r>
            <a:r>
              <a:rPr lang="ko-KR" altLang="en-US" dirty="0">
                <a:hlinkClick r:id="rId7"/>
              </a:rPr>
              <a:t> </a:t>
            </a:r>
            <a:r>
              <a:rPr lang="en-US" altLang="ko-KR" dirty="0">
                <a:hlinkClick r:id="rId7"/>
              </a:rPr>
              <a:t>(lhy.kr)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39550" y="5605608"/>
            <a:ext cx="7198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8"/>
              </a:rPr>
              <a:t>[GitHub] GitHub</a:t>
            </a:r>
            <a:r>
              <a:rPr lang="ko-KR" altLang="en-US" dirty="0">
                <a:hlinkClick r:id="rId8"/>
              </a:rPr>
              <a:t>로 협업하는 방법</a:t>
            </a:r>
            <a:r>
              <a:rPr lang="en-US" altLang="ko-KR" dirty="0">
                <a:hlinkClick r:id="rId8"/>
              </a:rPr>
              <a:t>[1] - Feature Branch Workflow - </a:t>
            </a:r>
            <a:r>
              <a:rPr lang="en-US" altLang="ko-KR" dirty="0" err="1">
                <a:hlinkClick r:id="rId8"/>
              </a:rPr>
              <a:t>Heee's</a:t>
            </a:r>
            <a:r>
              <a:rPr lang="en-US" altLang="ko-KR" dirty="0">
                <a:hlinkClick r:id="rId8"/>
              </a:rPr>
              <a:t> Development Blog (gmlwjd9405.github.io)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8427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협업시작하기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F69C25-9F43-470B-8A20-AEDC0F37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1"/>
            <a:ext cx="8641655" cy="5146579"/>
          </a:xfrm>
        </p:spPr>
        <p:txBody>
          <a:bodyPr tIns="0" bIns="0">
            <a:no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ko-KR" altLang="en-US" dirty="0"/>
              <a:t>프로젝트 만들기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등록</a:t>
            </a:r>
            <a:endParaRPr lang="en-US" altLang="ko-KR" dirty="0">
              <a:latin typeface="+mn-ea"/>
            </a:endParaRP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ko-KR" altLang="en-US" dirty="0">
                <a:latin typeface="+mn-ea"/>
              </a:rPr>
              <a:t>기존의 </a:t>
            </a:r>
            <a:r>
              <a:rPr lang="ko-KR" altLang="en-US" dirty="0" err="1">
                <a:latin typeface="+mn-ea"/>
              </a:rPr>
              <a:t>브랜치를</a:t>
            </a:r>
            <a:r>
              <a:rPr lang="ko-KR" altLang="en-US" dirty="0">
                <a:latin typeface="+mn-ea"/>
              </a:rPr>
              <a:t> 삭제하지 않으면 내용이 그대로 남아 있음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latin typeface="+mn-ea"/>
              </a:rPr>
              <a:t>      remote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pull </a:t>
            </a:r>
            <a:r>
              <a:rPr lang="ko-KR" altLang="en-US" dirty="0">
                <a:latin typeface="+mn-ea"/>
              </a:rPr>
              <a:t>기능을 대신할 수 있는 기능은 무엇</a:t>
            </a:r>
            <a:r>
              <a:rPr lang="en-US" altLang="ko-KR" dirty="0">
                <a:latin typeface="+mn-ea"/>
              </a:rPr>
              <a:t>?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ko-KR" altLang="en-US" dirty="0">
                <a:latin typeface="+mn-ea"/>
              </a:rPr>
              <a:t>한번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하면 다시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하지 않는 한 </a:t>
            </a:r>
            <a:r>
              <a:rPr lang="en-US" altLang="ko-KR" dirty="0">
                <a:latin typeface="+mn-ea"/>
              </a:rPr>
              <a:t>merge </a:t>
            </a:r>
            <a:r>
              <a:rPr lang="ko-KR" altLang="en-US" dirty="0">
                <a:latin typeface="+mn-ea"/>
              </a:rPr>
              <a:t>안됨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과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차이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로컬에서 자동 연결 삭제 방법 확인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fork 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원격저장소를 나의 원격저장소로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               </a:t>
            </a:r>
            <a:r>
              <a:rPr lang="ko-KR" altLang="en-US">
                <a:solidFill>
                  <a:srgbClr val="FF0000"/>
                </a:solidFill>
                <a:latin typeface="+mn-ea"/>
              </a:rPr>
              <a:t>내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github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계정에 로그인하여 사용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나중에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 request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수 있음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원격저장소 주소만 있으면 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 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              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로컬저장소로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나의 원격저장소의 작업과 로컬저장소의 작업을 비교하면서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내려받는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06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3614</TotalTime>
  <Words>3954</Words>
  <Application>Microsoft Office PowerPoint</Application>
  <PresentationFormat>화면 슬라이드 쇼(4:3)</PresentationFormat>
  <Paragraphs>1133</Paragraphs>
  <Slides>119</Slides>
  <Notes>101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29" baseType="lpstr">
      <vt:lpstr>KoPub Dotum</vt:lpstr>
      <vt:lpstr>Swiss 721 SWA</vt:lpstr>
      <vt:lpstr>굴림</vt:lpstr>
      <vt:lpstr>맑은 고딕</vt:lpstr>
      <vt:lpstr>Arial</vt:lpstr>
      <vt:lpstr>Calibri</vt:lpstr>
      <vt:lpstr>Calibri Light</vt:lpstr>
      <vt:lpstr>Courier New</vt:lpstr>
      <vt:lpstr>Wingdings</vt:lpstr>
      <vt:lpstr>Office 테마</vt:lpstr>
      <vt:lpstr>PowerPoint 프레젠테이션</vt:lpstr>
      <vt:lpstr>실습 내용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접속 권한 자동화?</vt:lpstr>
      <vt:lpstr>나의 로컬저장소에서 작업하고 나의 원격저장소로 Push하기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순서 요약</vt:lpstr>
      <vt:lpstr>순서 요약</vt:lpstr>
      <vt:lpstr>순서 요약</vt:lpstr>
      <vt:lpstr>순서 요약</vt:lpstr>
      <vt:lpstr>순서 요약</vt:lpstr>
      <vt:lpstr>순서 요약</vt:lpstr>
      <vt:lpstr>순서 요약</vt:lpstr>
      <vt:lpstr>순서 요약</vt:lpstr>
      <vt:lpstr>순서 요약</vt:lpstr>
      <vt:lpstr>나의 로컬저장소에서 작업하고 나의 원격저장소로 Push하기</vt:lpstr>
      <vt:lpstr>나의 로컬저장소에서 작업하고 나의 원격저장소로 Push하기</vt:lpstr>
      <vt:lpstr>원격저장소에서 복제하기 (fork)</vt:lpstr>
      <vt:lpstr>원격저장소에서 복제하기</vt:lpstr>
      <vt:lpstr>원격저장소에서 복제하기</vt:lpstr>
      <vt:lpstr>원격저장소에서 복제하기</vt:lpstr>
      <vt:lpstr>Pull, Push 요약</vt:lpstr>
      <vt:lpstr>원격저장소에서 복제하기</vt:lpstr>
      <vt:lpstr>원격저장소에서 복제하기</vt:lpstr>
      <vt:lpstr>원격저장소에서 복제하기</vt:lpstr>
      <vt:lpstr>원격저장소에서 복제하기</vt:lpstr>
      <vt:lpstr>협업하기</vt:lpstr>
      <vt:lpstr>Pull Request</vt:lpstr>
      <vt:lpstr>Pull Request</vt:lpstr>
      <vt:lpstr>협업시작하기</vt:lpstr>
      <vt:lpstr>PowerPoint 프레젠테이션</vt:lpstr>
      <vt:lpstr>대학생 특별 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나의 로컬저장소에서 남의 원격저장소로 Pull Request하기</vt:lpstr>
      <vt:lpstr>Cherry pick하기</vt:lpstr>
      <vt:lpstr>Cherry pick하기</vt:lpstr>
      <vt:lpstr>Cherry pick하기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은</dc:creator>
  <cp:lastModifiedBy>User</cp:lastModifiedBy>
  <cp:revision>514</cp:revision>
  <dcterms:created xsi:type="dcterms:W3CDTF">2021-03-25T01:55:58Z</dcterms:created>
  <dcterms:modified xsi:type="dcterms:W3CDTF">2021-04-05T14:55:35Z</dcterms:modified>
</cp:coreProperties>
</file>